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handoutMasterIdLst>
    <p:handoutMasterId r:id="rId22"/>
  </p:handoutMasterIdLst>
  <p:sldIdLst>
    <p:sldId id="312" r:id="rId2"/>
    <p:sldId id="314" r:id="rId3"/>
    <p:sldId id="316" r:id="rId4"/>
    <p:sldId id="319" r:id="rId5"/>
    <p:sldId id="318" r:id="rId6"/>
    <p:sldId id="317" r:id="rId7"/>
    <p:sldId id="321" r:id="rId8"/>
    <p:sldId id="320" r:id="rId9"/>
    <p:sldId id="324" r:id="rId10"/>
    <p:sldId id="323" r:id="rId11"/>
    <p:sldId id="325" r:id="rId12"/>
    <p:sldId id="328" r:id="rId13"/>
    <p:sldId id="322" r:id="rId14"/>
    <p:sldId id="333" r:id="rId15"/>
    <p:sldId id="329" r:id="rId16"/>
    <p:sldId id="334" r:id="rId17"/>
    <p:sldId id="327" r:id="rId18"/>
    <p:sldId id="330" r:id="rId19"/>
    <p:sldId id="331" r:id="rId20"/>
  </p:sldIdLst>
  <p:sldSz cx="12192000" cy="6858000"/>
  <p:notesSz cx="6858000" cy="9144000"/>
  <p:embeddedFontLst>
    <p:embeddedFont>
      <p:font typeface="Barlow" panose="00000500000000000000" pitchFamily="2" charset="0"/>
      <p:regular r:id="rId23"/>
      <p:bold r:id="rId24"/>
      <p:italic r:id="rId25"/>
      <p:boldItalic r:id="rId26"/>
    </p:embeddedFont>
    <p:embeddedFont>
      <p:font typeface="Barlow Condensed ExtraBold" panose="00000906000000000000" pitchFamily="2" charset="0"/>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4CAE12-23E5-475D-B7B8-49E97326B620}" v="12" dt="2025-09-15T08:51:09.20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4" autoAdjust="0"/>
    <p:restoredTop sz="96087"/>
  </p:normalViewPr>
  <p:slideViewPr>
    <p:cSldViewPr snapToGrid="0">
      <p:cViewPr varScale="1">
        <p:scale>
          <a:sx n="106" d="100"/>
          <a:sy n="106" d="100"/>
        </p:scale>
        <p:origin x="1008"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57" d="100"/>
          <a:sy n="157" d="100"/>
        </p:scale>
        <p:origin x="433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aume MALVOISIN" userId="459f7816-ca27-4234-89fc-616401a5a4ef" providerId="ADAL" clId="{204CAE12-23E5-475D-B7B8-49E97326B620}"/>
    <pc:docChg chg="undo redo custSel modSld">
      <pc:chgData name="Guillaume MALVOISIN" userId="459f7816-ca27-4234-89fc-616401a5a4ef" providerId="ADAL" clId="{204CAE12-23E5-475D-B7B8-49E97326B620}" dt="2025-09-15T09:14:52.826" v="902" actId="403"/>
      <pc:docMkLst>
        <pc:docMk/>
      </pc:docMkLst>
      <pc:sldChg chg="modSp mod">
        <pc:chgData name="Guillaume MALVOISIN" userId="459f7816-ca27-4234-89fc-616401a5a4ef" providerId="ADAL" clId="{204CAE12-23E5-475D-B7B8-49E97326B620}" dt="2025-09-15T09:14:52.826" v="902" actId="403"/>
        <pc:sldMkLst>
          <pc:docMk/>
          <pc:sldMk cId="1878040285" sldId="312"/>
        </pc:sldMkLst>
        <pc:spChg chg="mod">
          <ac:chgData name="Guillaume MALVOISIN" userId="459f7816-ca27-4234-89fc-616401a5a4ef" providerId="ADAL" clId="{204CAE12-23E5-475D-B7B8-49E97326B620}" dt="2025-09-15T09:14:05.499" v="890" actId="20577"/>
          <ac:spMkLst>
            <pc:docMk/>
            <pc:sldMk cId="1878040285" sldId="312"/>
            <ac:spMk id="2" creationId="{80C4F1EE-57C9-7C11-977E-92DC9A42ADCA}"/>
          </ac:spMkLst>
        </pc:spChg>
        <pc:spChg chg="mod">
          <ac:chgData name="Guillaume MALVOISIN" userId="459f7816-ca27-4234-89fc-616401a5a4ef" providerId="ADAL" clId="{204CAE12-23E5-475D-B7B8-49E97326B620}" dt="2025-09-15T09:14:52.826" v="902" actId="403"/>
          <ac:spMkLst>
            <pc:docMk/>
            <pc:sldMk cId="1878040285" sldId="312"/>
            <ac:spMk id="12" creationId="{12712E86-BB78-4024-67AB-2D62ACADF4EA}"/>
          </ac:spMkLst>
        </pc:spChg>
      </pc:sldChg>
      <pc:sldChg chg="modSp mod">
        <pc:chgData name="Guillaume MALVOISIN" userId="459f7816-ca27-4234-89fc-616401a5a4ef" providerId="ADAL" clId="{204CAE12-23E5-475D-B7B8-49E97326B620}" dt="2025-09-15T07:51:23.817" v="13" actId="122"/>
        <pc:sldMkLst>
          <pc:docMk/>
          <pc:sldMk cId="1742138058" sldId="314"/>
        </pc:sldMkLst>
        <pc:spChg chg="mod">
          <ac:chgData name="Guillaume MALVOISIN" userId="459f7816-ca27-4234-89fc-616401a5a4ef" providerId="ADAL" clId="{204CAE12-23E5-475D-B7B8-49E97326B620}" dt="2025-09-15T07:51:23.817" v="13" actId="122"/>
          <ac:spMkLst>
            <pc:docMk/>
            <pc:sldMk cId="1742138058" sldId="314"/>
            <ac:spMk id="5" creationId="{5BA4428D-2EDF-D264-9925-564E9166683D}"/>
          </ac:spMkLst>
        </pc:spChg>
        <pc:spChg chg="mod">
          <ac:chgData name="Guillaume MALVOISIN" userId="459f7816-ca27-4234-89fc-616401a5a4ef" providerId="ADAL" clId="{204CAE12-23E5-475D-B7B8-49E97326B620}" dt="2025-09-15T07:50:44.296" v="12" actId="123"/>
          <ac:spMkLst>
            <pc:docMk/>
            <pc:sldMk cId="1742138058" sldId="314"/>
            <ac:spMk id="6" creationId="{964842F1-D51D-6E7D-5074-987CC1120EED}"/>
          </ac:spMkLst>
        </pc:spChg>
      </pc:sldChg>
      <pc:sldChg chg="modSp mod">
        <pc:chgData name="Guillaume MALVOISIN" userId="459f7816-ca27-4234-89fc-616401a5a4ef" providerId="ADAL" clId="{204CAE12-23E5-475D-B7B8-49E97326B620}" dt="2025-09-15T07:53:49.319" v="15" actId="14100"/>
        <pc:sldMkLst>
          <pc:docMk/>
          <pc:sldMk cId="2314022848" sldId="316"/>
        </pc:sldMkLst>
        <pc:spChg chg="mod">
          <ac:chgData name="Guillaume MALVOISIN" userId="459f7816-ca27-4234-89fc-616401a5a4ef" providerId="ADAL" clId="{204CAE12-23E5-475D-B7B8-49E97326B620}" dt="2025-09-15T07:53:45.718" v="14" actId="14100"/>
          <ac:spMkLst>
            <pc:docMk/>
            <pc:sldMk cId="2314022848" sldId="316"/>
            <ac:spMk id="3" creationId="{BA6F78D9-589E-C135-67AA-DEB7F8A4DC67}"/>
          </ac:spMkLst>
        </pc:spChg>
        <pc:spChg chg="mod">
          <ac:chgData name="Guillaume MALVOISIN" userId="459f7816-ca27-4234-89fc-616401a5a4ef" providerId="ADAL" clId="{204CAE12-23E5-475D-B7B8-49E97326B620}" dt="2025-09-15T07:53:49.319" v="15" actId="14100"/>
          <ac:spMkLst>
            <pc:docMk/>
            <pc:sldMk cId="2314022848" sldId="316"/>
            <ac:spMk id="4" creationId="{23BB2E12-B3FF-4F23-CCFB-B831ACDE83A6}"/>
          </ac:spMkLst>
        </pc:spChg>
      </pc:sldChg>
      <pc:sldChg chg="modSp mod">
        <pc:chgData name="Guillaume MALVOISIN" userId="459f7816-ca27-4234-89fc-616401a5a4ef" providerId="ADAL" clId="{204CAE12-23E5-475D-B7B8-49E97326B620}" dt="2025-09-15T07:58:41.904" v="25" actId="20577"/>
        <pc:sldMkLst>
          <pc:docMk/>
          <pc:sldMk cId="3711441426" sldId="317"/>
        </pc:sldMkLst>
        <pc:spChg chg="mod">
          <ac:chgData name="Guillaume MALVOISIN" userId="459f7816-ca27-4234-89fc-616401a5a4ef" providerId="ADAL" clId="{204CAE12-23E5-475D-B7B8-49E97326B620}" dt="2025-09-15T07:58:41.904" v="25" actId="20577"/>
          <ac:spMkLst>
            <pc:docMk/>
            <pc:sldMk cId="3711441426" sldId="317"/>
            <ac:spMk id="6" creationId="{A368C18C-9001-F424-4B9C-B6501EC077F8}"/>
          </ac:spMkLst>
        </pc:spChg>
      </pc:sldChg>
      <pc:sldChg chg="modSp mod">
        <pc:chgData name="Guillaume MALVOISIN" userId="459f7816-ca27-4234-89fc-616401a5a4ef" providerId="ADAL" clId="{204CAE12-23E5-475D-B7B8-49E97326B620}" dt="2025-09-15T07:58:12.036" v="20" actId="14100"/>
        <pc:sldMkLst>
          <pc:docMk/>
          <pc:sldMk cId="2876880560" sldId="318"/>
        </pc:sldMkLst>
        <pc:spChg chg="mod">
          <ac:chgData name="Guillaume MALVOISIN" userId="459f7816-ca27-4234-89fc-616401a5a4ef" providerId="ADAL" clId="{204CAE12-23E5-475D-B7B8-49E97326B620}" dt="2025-09-15T07:58:12.036" v="20" actId="14100"/>
          <ac:spMkLst>
            <pc:docMk/>
            <pc:sldMk cId="2876880560" sldId="318"/>
            <ac:spMk id="6" creationId="{47384000-F92E-44FE-22E6-9DD0B9AEF501}"/>
          </ac:spMkLst>
        </pc:spChg>
      </pc:sldChg>
      <pc:sldChg chg="modSp mod">
        <pc:chgData name="Guillaume MALVOISIN" userId="459f7816-ca27-4234-89fc-616401a5a4ef" providerId="ADAL" clId="{204CAE12-23E5-475D-B7B8-49E97326B620}" dt="2025-09-15T07:54:33.579" v="16" actId="14100"/>
        <pc:sldMkLst>
          <pc:docMk/>
          <pc:sldMk cId="2450696472" sldId="319"/>
        </pc:sldMkLst>
        <pc:spChg chg="mod">
          <ac:chgData name="Guillaume MALVOISIN" userId="459f7816-ca27-4234-89fc-616401a5a4ef" providerId="ADAL" clId="{204CAE12-23E5-475D-B7B8-49E97326B620}" dt="2025-09-15T07:54:33.579" v="16" actId="14100"/>
          <ac:spMkLst>
            <pc:docMk/>
            <pc:sldMk cId="2450696472" sldId="319"/>
            <ac:spMk id="3" creationId="{60CB03F3-5FBA-5247-0AB7-B7A342BF435E}"/>
          </ac:spMkLst>
        </pc:spChg>
      </pc:sldChg>
      <pc:sldChg chg="modSp mod">
        <pc:chgData name="Guillaume MALVOISIN" userId="459f7816-ca27-4234-89fc-616401a5a4ef" providerId="ADAL" clId="{204CAE12-23E5-475D-B7B8-49E97326B620}" dt="2025-09-15T08:18:18.895" v="418" actId="20577"/>
        <pc:sldMkLst>
          <pc:docMk/>
          <pc:sldMk cId="1061821959" sldId="320"/>
        </pc:sldMkLst>
        <pc:spChg chg="mod">
          <ac:chgData name="Guillaume MALVOISIN" userId="459f7816-ca27-4234-89fc-616401a5a4ef" providerId="ADAL" clId="{204CAE12-23E5-475D-B7B8-49E97326B620}" dt="2025-09-15T08:18:18.895" v="418" actId="20577"/>
          <ac:spMkLst>
            <pc:docMk/>
            <pc:sldMk cId="1061821959" sldId="320"/>
            <ac:spMk id="3" creationId="{41A81C02-D4A3-BDC1-CE07-39894E0F941B}"/>
          </ac:spMkLst>
        </pc:spChg>
      </pc:sldChg>
      <pc:sldChg chg="modSp mod">
        <pc:chgData name="Guillaume MALVOISIN" userId="459f7816-ca27-4234-89fc-616401a5a4ef" providerId="ADAL" clId="{204CAE12-23E5-475D-B7B8-49E97326B620}" dt="2025-09-15T08:39:11.433" v="652" actId="1076"/>
        <pc:sldMkLst>
          <pc:docMk/>
          <pc:sldMk cId="1745947390" sldId="322"/>
        </pc:sldMkLst>
        <pc:graphicFrameChg chg="mod modGraphic">
          <ac:chgData name="Guillaume MALVOISIN" userId="459f7816-ca27-4234-89fc-616401a5a4ef" providerId="ADAL" clId="{204CAE12-23E5-475D-B7B8-49E97326B620}" dt="2025-09-15T08:39:11.433" v="652" actId="1076"/>
          <ac:graphicFrameMkLst>
            <pc:docMk/>
            <pc:sldMk cId="1745947390" sldId="322"/>
            <ac:graphicFrameMk id="4" creationId="{2A5B5315-93CB-0C81-0ADD-4497E8B1FE37}"/>
          </ac:graphicFrameMkLst>
        </pc:graphicFrameChg>
      </pc:sldChg>
      <pc:sldChg chg="modSp mod">
        <pc:chgData name="Guillaume MALVOISIN" userId="459f7816-ca27-4234-89fc-616401a5a4ef" providerId="ADAL" clId="{204CAE12-23E5-475D-B7B8-49E97326B620}" dt="2025-09-15T08:18:31.277" v="419" actId="207"/>
        <pc:sldMkLst>
          <pc:docMk/>
          <pc:sldMk cId="4102045589" sldId="323"/>
        </pc:sldMkLst>
        <pc:spChg chg="mod">
          <ac:chgData name="Guillaume MALVOISIN" userId="459f7816-ca27-4234-89fc-616401a5a4ef" providerId="ADAL" clId="{204CAE12-23E5-475D-B7B8-49E97326B620}" dt="2025-09-15T08:01:03.608" v="38" actId="14100"/>
          <ac:spMkLst>
            <pc:docMk/>
            <pc:sldMk cId="4102045589" sldId="323"/>
            <ac:spMk id="2" creationId="{9C61474A-4263-60A8-9687-3DE7BA87AD9C}"/>
          </ac:spMkLst>
        </pc:spChg>
        <pc:spChg chg="mod">
          <ac:chgData name="Guillaume MALVOISIN" userId="459f7816-ca27-4234-89fc-616401a5a4ef" providerId="ADAL" clId="{204CAE12-23E5-475D-B7B8-49E97326B620}" dt="2025-09-15T08:18:31.277" v="419" actId="207"/>
          <ac:spMkLst>
            <pc:docMk/>
            <pc:sldMk cId="4102045589" sldId="323"/>
            <ac:spMk id="3" creationId="{0D8102A9-CB28-DD6B-4EB3-A8DB0390331F}"/>
          </ac:spMkLst>
        </pc:spChg>
      </pc:sldChg>
      <pc:sldChg chg="modSp mod">
        <pc:chgData name="Guillaume MALVOISIN" userId="459f7816-ca27-4234-89fc-616401a5a4ef" providerId="ADAL" clId="{204CAE12-23E5-475D-B7B8-49E97326B620}" dt="2025-09-15T08:38:18.406" v="632" actId="20577"/>
        <pc:sldMkLst>
          <pc:docMk/>
          <pc:sldMk cId="946056618" sldId="325"/>
        </pc:sldMkLst>
        <pc:spChg chg="mod">
          <ac:chgData name="Guillaume MALVOISIN" userId="459f7816-ca27-4234-89fc-616401a5a4ef" providerId="ADAL" clId="{204CAE12-23E5-475D-B7B8-49E97326B620}" dt="2025-09-15T08:19:38.206" v="442" actId="1035"/>
          <ac:spMkLst>
            <pc:docMk/>
            <pc:sldMk cId="946056618" sldId="325"/>
            <ac:spMk id="2" creationId="{DF13F08B-2D7D-89FC-7694-531A3E797C64}"/>
          </ac:spMkLst>
        </pc:spChg>
        <pc:graphicFrameChg chg="mod modGraphic">
          <ac:chgData name="Guillaume MALVOISIN" userId="459f7816-ca27-4234-89fc-616401a5a4ef" providerId="ADAL" clId="{204CAE12-23E5-475D-B7B8-49E97326B620}" dt="2025-09-15T08:38:18.406" v="632" actId="20577"/>
          <ac:graphicFrameMkLst>
            <pc:docMk/>
            <pc:sldMk cId="946056618" sldId="325"/>
            <ac:graphicFrameMk id="4" creationId="{3D405E4C-07CB-2E92-3D66-D4595C17292D}"/>
          </ac:graphicFrameMkLst>
        </pc:graphicFrameChg>
      </pc:sldChg>
      <pc:sldChg chg="addSp modSp mod">
        <pc:chgData name="Guillaume MALVOISIN" userId="459f7816-ca27-4234-89fc-616401a5a4ef" providerId="ADAL" clId="{204CAE12-23E5-475D-B7B8-49E97326B620}" dt="2025-09-15T09:00:05.234" v="782" actId="113"/>
        <pc:sldMkLst>
          <pc:docMk/>
          <pc:sldMk cId="21887601" sldId="327"/>
        </pc:sldMkLst>
        <pc:spChg chg="mod">
          <ac:chgData name="Guillaume MALVOISIN" userId="459f7816-ca27-4234-89fc-616401a5a4ef" providerId="ADAL" clId="{204CAE12-23E5-475D-B7B8-49E97326B620}" dt="2025-09-15T09:00:05.234" v="782" actId="113"/>
          <ac:spMkLst>
            <pc:docMk/>
            <pc:sldMk cId="21887601" sldId="327"/>
            <ac:spMk id="3" creationId="{80EBCC19-5580-754A-EE16-1D71208EE2D2}"/>
          </ac:spMkLst>
        </pc:spChg>
        <pc:spChg chg="add mod">
          <ac:chgData name="Guillaume MALVOISIN" userId="459f7816-ca27-4234-89fc-616401a5a4ef" providerId="ADAL" clId="{204CAE12-23E5-475D-B7B8-49E97326B620}" dt="2025-09-15T08:56:15.409" v="766" actId="208"/>
          <ac:spMkLst>
            <pc:docMk/>
            <pc:sldMk cId="21887601" sldId="327"/>
            <ac:spMk id="4" creationId="{54BD9460-9B3F-3BAF-C6A4-7704F43C3F1A}"/>
          </ac:spMkLst>
        </pc:spChg>
      </pc:sldChg>
      <pc:sldChg chg="modSp mod">
        <pc:chgData name="Guillaume MALVOISIN" userId="459f7816-ca27-4234-89fc-616401a5a4ef" providerId="ADAL" clId="{204CAE12-23E5-475D-B7B8-49E97326B620}" dt="2025-09-15T08:33:54.796" v="549" actId="255"/>
        <pc:sldMkLst>
          <pc:docMk/>
          <pc:sldMk cId="853956058" sldId="328"/>
        </pc:sldMkLst>
        <pc:graphicFrameChg chg="modGraphic">
          <ac:chgData name="Guillaume MALVOISIN" userId="459f7816-ca27-4234-89fc-616401a5a4ef" providerId="ADAL" clId="{204CAE12-23E5-475D-B7B8-49E97326B620}" dt="2025-09-15T08:32:59.804" v="540" actId="14734"/>
          <ac:graphicFrameMkLst>
            <pc:docMk/>
            <pc:sldMk cId="853956058" sldId="328"/>
            <ac:graphicFrameMk id="4" creationId="{AD850E51-1EAD-6BDE-FAAA-CAA9E09A964C}"/>
          </ac:graphicFrameMkLst>
        </pc:graphicFrameChg>
        <pc:graphicFrameChg chg="modGraphic">
          <ac:chgData name="Guillaume MALVOISIN" userId="459f7816-ca27-4234-89fc-616401a5a4ef" providerId="ADAL" clId="{204CAE12-23E5-475D-B7B8-49E97326B620}" dt="2025-09-15T08:33:54.796" v="549" actId="255"/>
          <ac:graphicFrameMkLst>
            <pc:docMk/>
            <pc:sldMk cId="853956058" sldId="328"/>
            <ac:graphicFrameMk id="5" creationId="{CEE71BCA-8F15-22BD-E006-379BFE89436A}"/>
          </ac:graphicFrameMkLst>
        </pc:graphicFrameChg>
      </pc:sldChg>
      <pc:sldChg chg="modSp mod">
        <pc:chgData name="Guillaume MALVOISIN" userId="459f7816-ca27-4234-89fc-616401a5a4ef" providerId="ADAL" clId="{204CAE12-23E5-475D-B7B8-49E97326B620}" dt="2025-09-15T08:58:07.614" v="779" actId="113"/>
        <pc:sldMkLst>
          <pc:docMk/>
          <pc:sldMk cId="177649066" sldId="329"/>
        </pc:sldMkLst>
        <pc:spChg chg="mod">
          <ac:chgData name="Guillaume MALVOISIN" userId="459f7816-ca27-4234-89fc-616401a5a4ef" providerId="ADAL" clId="{204CAE12-23E5-475D-B7B8-49E97326B620}" dt="2025-09-15T08:58:07.614" v="779" actId="113"/>
          <ac:spMkLst>
            <pc:docMk/>
            <pc:sldMk cId="177649066" sldId="329"/>
            <ac:spMk id="4" creationId="{86E30AC5-31E4-00D2-4649-D06E18E9D408}"/>
          </ac:spMkLst>
        </pc:spChg>
      </pc:sldChg>
      <pc:sldChg chg="modSp mod">
        <pc:chgData name="Guillaume MALVOISIN" userId="459f7816-ca27-4234-89fc-616401a5a4ef" providerId="ADAL" clId="{204CAE12-23E5-475D-B7B8-49E97326B620}" dt="2025-09-15T09:00:37.161" v="792" actId="1076"/>
        <pc:sldMkLst>
          <pc:docMk/>
          <pc:sldMk cId="4241474781" sldId="330"/>
        </pc:sldMkLst>
        <pc:spChg chg="mod">
          <ac:chgData name="Guillaume MALVOISIN" userId="459f7816-ca27-4234-89fc-616401a5a4ef" providerId="ADAL" clId="{204CAE12-23E5-475D-B7B8-49E97326B620}" dt="2025-09-15T09:00:37.161" v="792" actId="1076"/>
          <ac:spMkLst>
            <pc:docMk/>
            <pc:sldMk cId="4241474781" sldId="330"/>
            <ac:spMk id="3" creationId="{B27A21A5-248B-EA58-EBF8-BFF1EADEB759}"/>
          </ac:spMkLst>
        </pc:spChg>
      </pc:sldChg>
      <pc:sldChg chg="modSp mod">
        <pc:chgData name="Guillaume MALVOISIN" userId="459f7816-ca27-4234-89fc-616401a5a4ef" providerId="ADAL" clId="{204CAE12-23E5-475D-B7B8-49E97326B620}" dt="2025-09-15T09:06:18.766" v="879" actId="404"/>
        <pc:sldMkLst>
          <pc:docMk/>
          <pc:sldMk cId="210508102" sldId="331"/>
        </pc:sldMkLst>
        <pc:spChg chg="mod">
          <ac:chgData name="Guillaume MALVOISIN" userId="459f7816-ca27-4234-89fc-616401a5a4ef" providerId="ADAL" clId="{204CAE12-23E5-475D-B7B8-49E97326B620}" dt="2025-09-15T09:02:16.118" v="813" actId="1076"/>
          <ac:spMkLst>
            <pc:docMk/>
            <pc:sldMk cId="210508102" sldId="331"/>
            <ac:spMk id="3" creationId="{F52EFD9A-1D9A-ADE5-BF5C-4BB7AE34F374}"/>
          </ac:spMkLst>
        </pc:spChg>
        <pc:spChg chg="mod">
          <ac:chgData name="Guillaume MALVOISIN" userId="459f7816-ca27-4234-89fc-616401a5a4ef" providerId="ADAL" clId="{204CAE12-23E5-475D-B7B8-49E97326B620}" dt="2025-09-15T09:06:18.766" v="879" actId="404"/>
          <ac:spMkLst>
            <pc:docMk/>
            <pc:sldMk cId="210508102" sldId="331"/>
            <ac:spMk id="6" creationId="{57550594-50D9-48E0-4F7D-FA7223D54A74}"/>
          </ac:spMkLst>
        </pc:spChg>
      </pc:sldChg>
      <pc:sldChg chg="modSp mod">
        <pc:chgData name="Guillaume MALVOISIN" userId="459f7816-ca27-4234-89fc-616401a5a4ef" providerId="ADAL" clId="{204CAE12-23E5-475D-B7B8-49E97326B620}" dt="2025-09-15T08:58:17.417" v="781" actId="403"/>
        <pc:sldMkLst>
          <pc:docMk/>
          <pc:sldMk cId="802332347" sldId="334"/>
        </pc:sldMkLst>
        <pc:spChg chg="mod">
          <ac:chgData name="Guillaume MALVOISIN" userId="459f7816-ca27-4234-89fc-616401a5a4ef" providerId="ADAL" clId="{204CAE12-23E5-475D-B7B8-49E97326B620}" dt="2025-09-15T08:58:17.417" v="781" actId="403"/>
          <ac:spMkLst>
            <pc:docMk/>
            <pc:sldMk cId="802332347" sldId="334"/>
            <ac:spMk id="3" creationId="{52597E50-8E08-455E-AF2A-9C88C607084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ECDB60C-96FE-0CA9-351F-65B4971D90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a:extLst>
              <a:ext uri="{FF2B5EF4-FFF2-40B4-BE49-F238E27FC236}">
                <a16:creationId xmlns:a16="http://schemas.microsoft.com/office/drawing/2014/main" id="{1C3BAA25-30B5-856E-BC6F-9887C7FCF0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DBFDBC-1EEE-8549-BF67-74E36FA72975}" type="datetimeFigureOut">
              <a:rPr lang="en-GB" smtClean="0"/>
              <a:t>15/09/2025</a:t>
            </a:fld>
            <a:endParaRPr lang="en-GB"/>
          </a:p>
        </p:txBody>
      </p:sp>
      <p:sp>
        <p:nvSpPr>
          <p:cNvPr id="4" name="Espace réservé du pied de page 3">
            <a:extLst>
              <a:ext uri="{FF2B5EF4-FFF2-40B4-BE49-F238E27FC236}">
                <a16:creationId xmlns:a16="http://schemas.microsoft.com/office/drawing/2014/main" id="{20EDE97D-ACA9-2B7A-E821-A7FBA49F09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a:extLst>
              <a:ext uri="{FF2B5EF4-FFF2-40B4-BE49-F238E27FC236}">
                <a16:creationId xmlns:a16="http://schemas.microsoft.com/office/drawing/2014/main" id="{E6EBC661-CDD4-DEEC-780D-013F560FD6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3B29D2-4D65-6240-A49C-ABDBEB8AB91E}" type="slidenum">
              <a:rPr lang="en-GB" smtClean="0"/>
              <a:t>‹N°›</a:t>
            </a:fld>
            <a:endParaRPr lang="en-GB"/>
          </a:p>
        </p:txBody>
      </p:sp>
    </p:spTree>
    <p:extLst>
      <p:ext uri="{BB962C8B-B14F-4D97-AF65-F5344CB8AC3E}">
        <p14:creationId xmlns:p14="http://schemas.microsoft.com/office/powerpoint/2010/main" val="288292642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66ED6-167A-B84A-863A-D77FB8CB9D7A}" type="datetimeFigureOut">
              <a:rPr lang="en-GB" smtClean="0"/>
              <a:t>15/09/2025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C9B7B-B71C-B64B-8040-54FAD85B0075}" type="slidenum">
              <a:rPr lang="en-GB" smtClean="0"/>
              <a:t>‹N°›</a:t>
            </a:fld>
            <a:endParaRPr lang="en-GB"/>
          </a:p>
        </p:txBody>
      </p:sp>
    </p:spTree>
    <p:extLst>
      <p:ext uri="{BB962C8B-B14F-4D97-AF65-F5344CB8AC3E}">
        <p14:creationId xmlns:p14="http://schemas.microsoft.com/office/powerpoint/2010/main" val="2062705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FBA8C5E-4082-EA18-6827-0586EC266AD6}"/>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0" y="0"/>
            <a:ext cx="12190705" cy="6858000"/>
          </a:xfrm>
          <a:prstGeom prst="rect">
            <a:avLst/>
          </a:prstGeom>
        </p:spPr>
      </p:pic>
      <p:pic>
        <p:nvPicPr>
          <p:cNvPr id="13" name="Image 12" descr="Une image contenant Graphique, capture d’écran, cercle, graphisme&#10;&#10;Description générée automatiquement">
            <a:extLst>
              <a:ext uri="{FF2B5EF4-FFF2-40B4-BE49-F238E27FC236}">
                <a16:creationId xmlns:a16="http://schemas.microsoft.com/office/drawing/2014/main" id="{B2919E91-9451-87D8-AA08-61226D70C3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96568" y="4683282"/>
            <a:ext cx="2087162" cy="2403686"/>
          </a:xfrm>
          <a:prstGeom prst="rect">
            <a:avLst/>
          </a:prstGeom>
        </p:spPr>
      </p:pic>
      <p:sp>
        <p:nvSpPr>
          <p:cNvPr id="19" name="Titre 1">
            <a:extLst>
              <a:ext uri="{FF2B5EF4-FFF2-40B4-BE49-F238E27FC236}">
                <a16:creationId xmlns:a16="http://schemas.microsoft.com/office/drawing/2014/main" id="{35649273-4E37-FF52-27BD-512AA0EBD242}"/>
              </a:ext>
            </a:extLst>
          </p:cNvPr>
          <p:cNvSpPr>
            <a:spLocks noGrp="1"/>
          </p:cNvSpPr>
          <p:nvPr>
            <p:ph type="ctrTitle"/>
          </p:nvPr>
        </p:nvSpPr>
        <p:spPr>
          <a:xfrm>
            <a:off x="2406715" y="1503851"/>
            <a:ext cx="7378569" cy="2155205"/>
          </a:xfrm>
          <a:prstGeom prst="rect">
            <a:avLst/>
          </a:prstGeom>
          <a:noFill/>
        </p:spPr>
        <p:txBody>
          <a:bodyPr lIns="90000" anchor="b">
            <a:noAutofit/>
          </a:bodyPr>
          <a:lstStyle>
            <a:lvl1pPr algn="ctr">
              <a:defRPr sz="5400" cap="all" baseline="0"/>
            </a:lvl1pPr>
          </a:lstStyle>
          <a:p>
            <a:r>
              <a:rPr lang="fr-FR" dirty="0"/>
              <a:t>Modifiez le style du titre</a:t>
            </a:r>
            <a:endParaRPr lang="en-US" dirty="0"/>
          </a:p>
        </p:txBody>
      </p:sp>
      <p:sp>
        <p:nvSpPr>
          <p:cNvPr id="23" name="Espace réservé du texte 22">
            <a:extLst>
              <a:ext uri="{FF2B5EF4-FFF2-40B4-BE49-F238E27FC236}">
                <a16:creationId xmlns:a16="http://schemas.microsoft.com/office/drawing/2014/main" id="{2D50FA7C-6B6A-3A5B-0379-46E7E93DCD6A}"/>
              </a:ext>
            </a:extLst>
          </p:cNvPr>
          <p:cNvSpPr>
            <a:spLocks noGrp="1"/>
          </p:cNvSpPr>
          <p:nvPr>
            <p:ph type="body" sz="quarter" idx="10" hasCustomPrompt="1"/>
          </p:nvPr>
        </p:nvSpPr>
        <p:spPr>
          <a:xfrm>
            <a:off x="2406715" y="3716338"/>
            <a:ext cx="7378568" cy="1138533"/>
          </a:xfrm>
        </p:spPr>
        <p:txBody>
          <a:bodyPr/>
          <a:lstStyle>
            <a:lvl1pPr algn="ctr">
              <a:defRPr b="1" spc="200" baseline="0">
                <a:solidFill>
                  <a:schemeClr val="bg1"/>
                </a:solidFill>
                <a:latin typeface="+mn-lt"/>
              </a:defRPr>
            </a:lvl1pPr>
          </a:lstStyle>
          <a:p>
            <a:pPr lvl="0"/>
            <a:r>
              <a:rPr lang="fr-FR" dirty="0"/>
              <a:t>SOUS TITRE</a:t>
            </a:r>
          </a:p>
        </p:txBody>
      </p:sp>
      <p:cxnSp>
        <p:nvCxnSpPr>
          <p:cNvPr id="25" name="Connecteur droit 24">
            <a:extLst>
              <a:ext uri="{FF2B5EF4-FFF2-40B4-BE49-F238E27FC236}">
                <a16:creationId xmlns:a16="http://schemas.microsoft.com/office/drawing/2014/main" id="{8A076BF3-5F17-1AE1-ECDF-F98256EA57E7}"/>
              </a:ext>
            </a:extLst>
          </p:cNvPr>
          <p:cNvCxnSpPr/>
          <p:nvPr userDrawn="1"/>
        </p:nvCxnSpPr>
        <p:spPr>
          <a:xfrm>
            <a:off x="5506135" y="3690026"/>
            <a:ext cx="117095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3EC5A42B-C843-F680-BDB9-F7B3A8D71DD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38555" y="329002"/>
            <a:ext cx="1699958" cy="955340"/>
          </a:xfrm>
          <a:prstGeom prst="rect">
            <a:avLst/>
          </a:prstGeom>
        </p:spPr>
      </p:pic>
    </p:spTree>
    <p:extLst>
      <p:ext uri="{BB962C8B-B14F-4D97-AF65-F5344CB8AC3E}">
        <p14:creationId xmlns:p14="http://schemas.microsoft.com/office/powerpoint/2010/main" val="383038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solidFill>
          <a:schemeClr val="bg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5159AD0-19BE-3CEE-DFCC-5B8AD7737294}"/>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8792" y="0"/>
            <a:ext cx="12199520" cy="6862946"/>
          </a:xfrm>
          <a:prstGeom prst="rect">
            <a:avLst/>
          </a:prstGeom>
        </p:spPr>
      </p:pic>
      <p:pic>
        <p:nvPicPr>
          <p:cNvPr id="10" name="Image 9" descr="Une image contenant Graphique, capture d’écran, cercle, graphisme&#10;&#10;Description générée automatiquement">
            <a:extLst>
              <a:ext uri="{FF2B5EF4-FFF2-40B4-BE49-F238E27FC236}">
                <a16:creationId xmlns:a16="http://schemas.microsoft.com/office/drawing/2014/main" id="{D59CCF2F-96C2-65A9-B56D-F728BA8CD4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96568" y="4683282"/>
            <a:ext cx="2087162" cy="2403686"/>
          </a:xfrm>
          <a:prstGeom prst="rect">
            <a:avLst/>
          </a:prstGeom>
        </p:spPr>
      </p:pic>
      <p:sp>
        <p:nvSpPr>
          <p:cNvPr id="16" name="Espace réservé du texte 15">
            <a:extLst>
              <a:ext uri="{FF2B5EF4-FFF2-40B4-BE49-F238E27FC236}">
                <a16:creationId xmlns:a16="http://schemas.microsoft.com/office/drawing/2014/main" id="{CF905BB8-6541-103F-E8FA-38C271C955E0}"/>
              </a:ext>
            </a:extLst>
          </p:cNvPr>
          <p:cNvSpPr>
            <a:spLocks noGrp="1"/>
          </p:cNvSpPr>
          <p:nvPr>
            <p:ph type="body" sz="quarter" idx="10" hasCustomPrompt="1"/>
          </p:nvPr>
        </p:nvSpPr>
        <p:spPr>
          <a:xfrm>
            <a:off x="747034" y="2003022"/>
            <a:ext cx="6377666" cy="2301302"/>
          </a:xfrm>
        </p:spPr>
        <p:txBody>
          <a:bodyPr anchor="b" anchorCtr="0">
            <a:noAutofit/>
          </a:bodyPr>
          <a:lstStyle>
            <a:lvl1pPr>
              <a:spcAft>
                <a:spcPts val="0"/>
              </a:spcAft>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Titre</a:t>
            </a:r>
            <a:br>
              <a:rPr lang="fr-FR" dirty="0"/>
            </a:br>
            <a:r>
              <a:rPr lang="fr-FR" dirty="0"/>
              <a:t>de la partie</a:t>
            </a:r>
          </a:p>
        </p:txBody>
      </p:sp>
      <p:cxnSp>
        <p:nvCxnSpPr>
          <p:cNvPr id="17" name="Connecteur droit 16">
            <a:extLst>
              <a:ext uri="{FF2B5EF4-FFF2-40B4-BE49-F238E27FC236}">
                <a16:creationId xmlns:a16="http://schemas.microsoft.com/office/drawing/2014/main" id="{507EF39F-627F-325C-992B-0A6D8372A4BF}"/>
              </a:ext>
            </a:extLst>
          </p:cNvPr>
          <p:cNvCxnSpPr>
            <a:cxnSpLocks/>
          </p:cNvCxnSpPr>
          <p:nvPr userDrawn="1"/>
        </p:nvCxnSpPr>
        <p:spPr>
          <a:xfrm>
            <a:off x="824753" y="4394127"/>
            <a:ext cx="123952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33F9D48B-76A0-4839-813F-9B67411CB36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38556" y="329002"/>
            <a:ext cx="1699956" cy="955340"/>
          </a:xfrm>
          <a:prstGeom prst="rect">
            <a:avLst/>
          </a:prstGeom>
        </p:spPr>
      </p:pic>
    </p:spTree>
    <p:extLst>
      <p:ext uri="{BB962C8B-B14F-4D97-AF65-F5344CB8AC3E}">
        <p14:creationId xmlns:p14="http://schemas.microsoft.com/office/powerpoint/2010/main" val="137660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FA50C90-BBDB-06C8-9563-F8ACF438059E}"/>
              </a:ext>
            </a:extLst>
          </p:cNvPr>
          <p:cNvSpPr>
            <a:spLocks noGrp="1"/>
          </p:cNvSpPr>
          <p:nvPr>
            <p:ph idx="1"/>
          </p:nvPr>
        </p:nvSpPr>
        <p:spPr>
          <a:xfrm>
            <a:off x="410308" y="1367672"/>
            <a:ext cx="11371384" cy="4542896"/>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1" name="Titre 10">
            <a:extLst>
              <a:ext uri="{FF2B5EF4-FFF2-40B4-BE49-F238E27FC236}">
                <a16:creationId xmlns:a16="http://schemas.microsoft.com/office/drawing/2014/main" id="{D673BB0C-5980-A528-05C8-7DE753AB1504}"/>
              </a:ext>
            </a:extLst>
          </p:cNvPr>
          <p:cNvSpPr>
            <a:spLocks noGrp="1"/>
          </p:cNvSpPr>
          <p:nvPr>
            <p:ph type="title"/>
          </p:nvPr>
        </p:nvSpPr>
        <p:spPr/>
        <p:txBody>
          <a:bodyPr/>
          <a:lstStyle/>
          <a:p>
            <a:r>
              <a:rPr lang="fr-FR"/>
              <a:t>Modifiez le style du titre</a:t>
            </a:r>
            <a:endParaRPr lang="en-GB"/>
          </a:p>
        </p:txBody>
      </p:sp>
      <p:sp>
        <p:nvSpPr>
          <p:cNvPr id="12" name="Forme libre : forme 11">
            <a:extLst>
              <a:ext uri="{FF2B5EF4-FFF2-40B4-BE49-F238E27FC236}">
                <a16:creationId xmlns:a16="http://schemas.microsoft.com/office/drawing/2014/main" id="{1E60E60F-F008-12FD-8302-D7A199B96C2B}"/>
              </a:ext>
            </a:extLst>
          </p:cNvPr>
          <p:cNvSpPr/>
          <p:nvPr userDrawn="1"/>
        </p:nvSpPr>
        <p:spPr>
          <a:xfrm>
            <a:off x="10599174" y="5388078"/>
            <a:ext cx="1592826" cy="1469923"/>
          </a:xfrm>
          <a:custGeom>
            <a:avLst/>
            <a:gdLst>
              <a:gd name="connsiteX0" fmla="*/ 983226 w 1592826"/>
              <a:gd name="connsiteY0" fmla="*/ 0 h 1469923"/>
              <a:gd name="connsiteX1" fmla="*/ 1532957 w 1592826"/>
              <a:gd name="connsiteY1" fmla="*/ 167920 h 1469923"/>
              <a:gd name="connsiteX2" fmla="*/ 1592826 w 1592826"/>
              <a:gd name="connsiteY2" fmla="*/ 217316 h 1469923"/>
              <a:gd name="connsiteX3" fmla="*/ 1592826 w 1592826"/>
              <a:gd name="connsiteY3" fmla="*/ 1469923 h 1469923"/>
              <a:gd name="connsiteX4" fmla="*/ 129625 w 1592826"/>
              <a:gd name="connsiteY4" fmla="*/ 1469923 h 1469923"/>
              <a:gd name="connsiteX5" fmla="*/ 118670 w 1592826"/>
              <a:gd name="connsiteY5" fmla="*/ 1451890 h 1469923"/>
              <a:gd name="connsiteX6" fmla="*/ 0 w 1592826"/>
              <a:gd name="connsiteY6" fmla="*/ 983226 h 1469923"/>
              <a:gd name="connsiteX7" fmla="*/ 983226 w 1592826"/>
              <a:gd name="connsiteY7" fmla="*/ 0 h 146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2826" h="1469923">
                <a:moveTo>
                  <a:pt x="983226" y="0"/>
                </a:moveTo>
                <a:cubicBezTo>
                  <a:pt x="1186859" y="0"/>
                  <a:pt x="1376033" y="61904"/>
                  <a:pt x="1532957" y="167920"/>
                </a:cubicBezTo>
                <a:lnTo>
                  <a:pt x="1592826" y="217316"/>
                </a:lnTo>
                <a:lnTo>
                  <a:pt x="1592826" y="1469923"/>
                </a:lnTo>
                <a:lnTo>
                  <a:pt x="129625" y="1469923"/>
                </a:lnTo>
                <a:lnTo>
                  <a:pt x="118670" y="1451890"/>
                </a:lnTo>
                <a:cubicBezTo>
                  <a:pt x="42989" y="1312574"/>
                  <a:pt x="0" y="1152920"/>
                  <a:pt x="0" y="983226"/>
                </a:cubicBezTo>
                <a:cubicBezTo>
                  <a:pt x="0" y="440205"/>
                  <a:pt x="440205" y="0"/>
                  <a:pt x="983226" y="0"/>
                </a:cubicBez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2" name="Image 1" descr="Une image contenant Graphique, capture d’écran, cercle, graphisme&#10;&#10;Description générée automatiquement">
            <a:extLst>
              <a:ext uri="{FF2B5EF4-FFF2-40B4-BE49-F238E27FC236}">
                <a16:creationId xmlns:a16="http://schemas.microsoft.com/office/drawing/2014/main" id="{FAC295F1-C79A-E060-F597-230255B2E3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9751" y="5580948"/>
            <a:ext cx="1178148" cy="1356818"/>
          </a:xfrm>
          <a:prstGeom prst="rect">
            <a:avLst/>
          </a:prstGeom>
        </p:spPr>
      </p:pic>
      <p:pic>
        <p:nvPicPr>
          <p:cNvPr id="15" name="Image 14">
            <a:extLst>
              <a:ext uri="{FF2B5EF4-FFF2-40B4-BE49-F238E27FC236}">
                <a16:creationId xmlns:a16="http://schemas.microsoft.com/office/drawing/2014/main" id="{E652AAB9-4DBB-16EB-1ED1-057D9FB707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99174" y="342133"/>
            <a:ext cx="1226853" cy="689465"/>
          </a:xfrm>
          <a:prstGeom prst="rect">
            <a:avLst/>
          </a:prstGeom>
        </p:spPr>
      </p:pic>
    </p:spTree>
    <p:extLst>
      <p:ext uri="{BB962C8B-B14F-4D97-AF65-F5344CB8AC3E}">
        <p14:creationId xmlns:p14="http://schemas.microsoft.com/office/powerpoint/2010/main" val="22543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555E74E-6F86-6E6B-E2D7-8729042C0B02}"/>
              </a:ext>
            </a:extLst>
          </p:cNvPr>
          <p:cNvSpPr>
            <a:spLocks noGrp="1"/>
          </p:cNvSpPr>
          <p:nvPr>
            <p:ph type="dt" sz="half" idx="10"/>
          </p:nvPr>
        </p:nvSpPr>
        <p:spPr>
          <a:xfrm>
            <a:off x="410308" y="6356350"/>
            <a:ext cx="2743200" cy="365125"/>
          </a:xfrm>
          <a:prstGeom prst="rect">
            <a:avLst/>
          </a:prstGeom>
        </p:spPr>
        <p:txBody>
          <a:bodyPr/>
          <a:lstStyle/>
          <a:p>
            <a:fld id="{C8A98F8C-D45A-D340-AA03-AAF17CE35332}" type="datetime1">
              <a:rPr lang="fr-FR" smtClean="0"/>
              <a:t>15/09/2025</a:t>
            </a:fld>
            <a:endParaRPr lang="en-US"/>
          </a:p>
        </p:txBody>
      </p:sp>
      <p:sp>
        <p:nvSpPr>
          <p:cNvPr id="3" name="Espace réservé du pied de page 2">
            <a:extLst>
              <a:ext uri="{FF2B5EF4-FFF2-40B4-BE49-F238E27FC236}">
                <a16:creationId xmlns:a16="http://schemas.microsoft.com/office/drawing/2014/main" id="{08646375-F9FA-27D4-F610-537B0A6612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Espace réservé du numéro de diapositive 3">
            <a:extLst>
              <a:ext uri="{FF2B5EF4-FFF2-40B4-BE49-F238E27FC236}">
                <a16:creationId xmlns:a16="http://schemas.microsoft.com/office/drawing/2014/main" id="{78477332-5F57-4F5B-650F-C6446E05FD78}"/>
              </a:ext>
            </a:extLst>
          </p:cNvPr>
          <p:cNvSpPr>
            <a:spLocks noGrp="1"/>
          </p:cNvSpPr>
          <p:nvPr>
            <p:ph type="sldNum" sz="quarter" idx="12"/>
          </p:nvPr>
        </p:nvSpPr>
        <p:spPr>
          <a:xfrm>
            <a:off x="11738338" y="6390217"/>
            <a:ext cx="445191" cy="365125"/>
          </a:xfrm>
          <a:prstGeom prst="rect">
            <a:avLst/>
          </a:prstGeom>
        </p:spPr>
        <p:txBody>
          <a:bodyPr/>
          <a:lstStyle/>
          <a:p>
            <a:fld id="{BD8650C1-FE00-47B0-973D-77306D8B837F}" type="slidenum">
              <a:rPr lang="en-US" smtClean="0"/>
              <a:t>‹N°›</a:t>
            </a:fld>
            <a:endParaRPr lang="en-US"/>
          </a:p>
        </p:txBody>
      </p:sp>
      <p:cxnSp>
        <p:nvCxnSpPr>
          <p:cNvPr id="6" name="Connecteur droit 5">
            <a:extLst>
              <a:ext uri="{FF2B5EF4-FFF2-40B4-BE49-F238E27FC236}">
                <a16:creationId xmlns:a16="http://schemas.microsoft.com/office/drawing/2014/main" id="{49437EDA-F864-3FB1-DB37-98BFEB0BC80C}"/>
              </a:ext>
            </a:extLst>
          </p:cNvPr>
          <p:cNvCxnSpPr>
            <a:cxnSpLocks/>
          </p:cNvCxnSpPr>
          <p:nvPr userDrawn="1"/>
        </p:nvCxnSpPr>
        <p:spPr>
          <a:xfrm>
            <a:off x="11713638" y="6466946"/>
            <a:ext cx="0" cy="21166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aphique 9">
            <a:extLst>
              <a:ext uri="{FF2B5EF4-FFF2-40B4-BE49-F238E27FC236}">
                <a16:creationId xmlns:a16="http://schemas.microsoft.com/office/drawing/2014/main" id="{67AC52A8-643E-45B9-AED8-C527CF0722C6}"/>
              </a:ext>
            </a:extLst>
          </p:cNvPr>
          <p:cNvGrpSpPr/>
          <p:nvPr userDrawn="1"/>
        </p:nvGrpSpPr>
        <p:grpSpPr>
          <a:xfrm>
            <a:off x="10854273" y="6451996"/>
            <a:ext cx="766931" cy="219810"/>
            <a:chOff x="3505759" y="528463"/>
            <a:chExt cx="5396928" cy="1546814"/>
          </a:xfrm>
        </p:grpSpPr>
        <p:sp>
          <p:nvSpPr>
            <p:cNvPr id="8" name="Forme libre 7">
              <a:extLst>
                <a:ext uri="{FF2B5EF4-FFF2-40B4-BE49-F238E27FC236}">
                  <a16:creationId xmlns:a16="http://schemas.microsoft.com/office/drawing/2014/main" id="{C6AB0FBA-3307-8F24-3446-02EF3514DFF7}"/>
                </a:ext>
              </a:extLst>
            </p:cNvPr>
            <p:cNvSpPr/>
            <p:nvPr/>
          </p:nvSpPr>
          <p:spPr>
            <a:xfrm>
              <a:off x="4925101" y="1778120"/>
              <a:ext cx="297100" cy="297157"/>
            </a:xfrm>
            <a:custGeom>
              <a:avLst/>
              <a:gdLst>
                <a:gd name="connsiteX0" fmla="*/ 148598 w 297100"/>
                <a:gd name="connsiteY0" fmla="*/ 297157 h 297157"/>
                <a:gd name="connsiteX1" fmla="*/ 0 w 297100"/>
                <a:gd name="connsiteY1" fmla="*/ 148579 h 297157"/>
                <a:gd name="connsiteX2" fmla="*/ 148598 w 297100"/>
                <a:gd name="connsiteY2" fmla="*/ 0 h 297157"/>
                <a:gd name="connsiteX3" fmla="*/ 297100 w 297100"/>
                <a:gd name="connsiteY3" fmla="*/ 148579 h 297157"/>
                <a:gd name="connsiteX4" fmla="*/ 148598 w 297100"/>
                <a:gd name="connsiteY4" fmla="*/ 297157 h 29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00" h="297157">
                  <a:moveTo>
                    <a:pt x="148598" y="297157"/>
                  </a:moveTo>
                  <a:cubicBezTo>
                    <a:pt x="66541" y="297157"/>
                    <a:pt x="0" y="230615"/>
                    <a:pt x="0" y="148579"/>
                  </a:cubicBezTo>
                  <a:cubicBezTo>
                    <a:pt x="0" y="66542"/>
                    <a:pt x="66541" y="0"/>
                    <a:pt x="148598" y="0"/>
                  </a:cubicBezTo>
                  <a:cubicBezTo>
                    <a:pt x="230655" y="0"/>
                    <a:pt x="297100" y="66542"/>
                    <a:pt x="297100" y="148579"/>
                  </a:cubicBezTo>
                  <a:cubicBezTo>
                    <a:pt x="297100" y="230615"/>
                    <a:pt x="230655" y="297157"/>
                    <a:pt x="148598" y="297157"/>
                  </a:cubicBezTo>
                  <a:close/>
                </a:path>
              </a:pathLst>
            </a:custGeom>
            <a:solidFill>
              <a:schemeClr val="bg2"/>
            </a:solidFill>
            <a:ln w="0" cap="flat">
              <a:noFill/>
              <a:prstDash val="solid"/>
              <a:miter/>
            </a:ln>
          </p:spPr>
          <p:txBody>
            <a:bodyPr rtlCol="0" anchor="ctr"/>
            <a:lstStyle/>
            <a:p>
              <a:endParaRPr lang="en-GB"/>
            </a:p>
          </p:txBody>
        </p:sp>
        <p:sp>
          <p:nvSpPr>
            <p:cNvPr id="9" name="Forme libre 8">
              <a:extLst>
                <a:ext uri="{FF2B5EF4-FFF2-40B4-BE49-F238E27FC236}">
                  <a16:creationId xmlns:a16="http://schemas.microsoft.com/office/drawing/2014/main" id="{636DE2B4-56DF-8DBF-0B90-01C9FAEF569B}"/>
                </a:ext>
              </a:extLst>
            </p:cNvPr>
            <p:cNvSpPr/>
            <p:nvPr/>
          </p:nvSpPr>
          <p:spPr>
            <a:xfrm>
              <a:off x="4958133" y="964692"/>
              <a:ext cx="231131" cy="673499"/>
            </a:xfrm>
            <a:custGeom>
              <a:avLst/>
              <a:gdLst>
                <a:gd name="connsiteX0" fmla="*/ 231131 w 231131"/>
                <a:gd name="connsiteY0" fmla="*/ 0 h 673499"/>
                <a:gd name="connsiteX1" fmla="*/ 230845 w 231131"/>
                <a:gd name="connsiteY1" fmla="*/ 673499 h 673499"/>
                <a:gd name="connsiteX2" fmla="*/ 0 w 231131"/>
                <a:gd name="connsiteY2" fmla="*/ 673499 h 673499"/>
                <a:gd name="connsiteX3" fmla="*/ 190 w 231131"/>
                <a:gd name="connsiteY3" fmla="*/ 0 h 673499"/>
                <a:gd name="connsiteX4" fmla="*/ 231131 w 231131"/>
                <a:gd name="connsiteY4" fmla="*/ 0 h 67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31" h="673499">
                  <a:moveTo>
                    <a:pt x="231131" y="0"/>
                  </a:moveTo>
                  <a:lnTo>
                    <a:pt x="230845" y="673499"/>
                  </a:lnTo>
                  <a:lnTo>
                    <a:pt x="0" y="673499"/>
                  </a:lnTo>
                  <a:lnTo>
                    <a:pt x="190" y="0"/>
                  </a:lnTo>
                  <a:lnTo>
                    <a:pt x="231131" y="0"/>
                  </a:lnTo>
                  <a:close/>
                </a:path>
              </a:pathLst>
            </a:custGeom>
            <a:solidFill>
              <a:srgbClr val="463738"/>
            </a:solidFill>
            <a:ln w="0" cap="flat">
              <a:noFill/>
              <a:prstDash val="solid"/>
              <a:miter/>
            </a:ln>
          </p:spPr>
          <p:txBody>
            <a:bodyPr rtlCol="0" anchor="ctr"/>
            <a:lstStyle/>
            <a:p>
              <a:endParaRPr lang="en-GB"/>
            </a:p>
          </p:txBody>
        </p:sp>
        <p:sp>
          <p:nvSpPr>
            <p:cNvPr id="10" name="Forme libre 9">
              <a:extLst>
                <a:ext uri="{FF2B5EF4-FFF2-40B4-BE49-F238E27FC236}">
                  <a16:creationId xmlns:a16="http://schemas.microsoft.com/office/drawing/2014/main" id="{3D0045A5-B92C-29A2-2BA5-630B08FBFBE1}"/>
                </a:ext>
              </a:extLst>
            </p:cNvPr>
            <p:cNvSpPr/>
            <p:nvPr/>
          </p:nvSpPr>
          <p:spPr>
            <a:xfrm>
              <a:off x="4925101" y="528463"/>
              <a:ext cx="297100" cy="297062"/>
            </a:xfrm>
            <a:custGeom>
              <a:avLst/>
              <a:gdLst>
                <a:gd name="connsiteX0" fmla="*/ 148598 w 297100"/>
                <a:gd name="connsiteY0" fmla="*/ 297062 h 297062"/>
                <a:gd name="connsiteX1" fmla="*/ 0 w 297100"/>
                <a:gd name="connsiteY1" fmla="*/ 148579 h 297062"/>
                <a:gd name="connsiteX2" fmla="*/ 148598 w 297100"/>
                <a:gd name="connsiteY2" fmla="*/ 0 h 297062"/>
                <a:gd name="connsiteX3" fmla="*/ 297100 w 297100"/>
                <a:gd name="connsiteY3" fmla="*/ 148579 h 297062"/>
                <a:gd name="connsiteX4" fmla="*/ 148598 w 297100"/>
                <a:gd name="connsiteY4" fmla="*/ 297062 h 29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00" h="297062">
                  <a:moveTo>
                    <a:pt x="148598" y="297062"/>
                  </a:moveTo>
                  <a:cubicBezTo>
                    <a:pt x="66541" y="297062"/>
                    <a:pt x="0" y="230615"/>
                    <a:pt x="0" y="148579"/>
                  </a:cubicBezTo>
                  <a:cubicBezTo>
                    <a:pt x="0" y="66542"/>
                    <a:pt x="66541" y="0"/>
                    <a:pt x="148598" y="0"/>
                  </a:cubicBezTo>
                  <a:cubicBezTo>
                    <a:pt x="230655" y="0"/>
                    <a:pt x="297100" y="66542"/>
                    <a:pt x="297100" y="148579"/>
                  </a:cubicBezTo>
                  <a:cubicBezTo>
                    <a:pt x="297100" y="230615"/>
                    <a:pt x="230655" y="297062"/>
                    <a:pt x="148598" y="297062"/>
                  </a:cubicBezTo>
                  <a:close/>
                </a:path>
              </a:pathLst>
            </a:custGeom>
            <a:solidFill>
              <a:srgbClr val="463738"/>
            </a:solidFill>
            <a:ln w="0" cap="flat">
              <a:noFill/>
              <a:prstDash val="solid"/>
              <a:miter/>
            </a:ln>
          </p:spPr>
          <p:txBody>
            <a:bodyPr rtlCol="0" anchor="ctr"/>
            <a:lstStyle/>
            <a:p>
              <a:endParaRPr lang="en-GB"/>
            </a:p>
          </p:txBody>
        </p:sp>
        <p:sp>
          <p:nvSpPr>
            <p:cNvPr id="11" name="Forme libre 10">
              <a:extLst>
                <a:ext uri="{FF2B5EF4-FFF2-40B4-BE49-F238E27FC236}">
                  <a16:creationId xmlns:a16="http://schemas.microsoft.com/office/drawing/2014/main" id="{D2ECC600-9D20-B359-27CE-744F901A0F00}"/>
                </a:ext>
              </a:extLst>
            </p:cNvPr>
            <p:cNvSpPr/>
            <p:nvPr/>
          </p:nvSpPr>
          <p:spPr>
            <a:xfrm>
              <a:off x="3505759" y="680558"/>
              <a:ext cx="625519" cy="957728"/>
            </a:xfrm>
            <a:custGeom>
              <a:avLst/>
              <a:gdLst>
                <a:gd name="connsiteX0" fmla="*/ 391057 w 625519"/>
                <a:gd name="connsiteY0" fmla="*/ 612756 h 957728"/>
                <a:gd name="connsiteX1" fmla="*/ 250931 w 625519"/>
                <a:gd name="connsiteY1" fmla="*/ 375296 h 957728"/>
                <a:gd name="connsiteX2" fmla="*/ 231988 w 625519"/>
                <a:gd name="connsiteY2" fmla="*/ 375296 h 957728"/>
                <a:gd name="connsiteX3" fmla="*/ 231988 w 625519"/>
                <a:gd name="connsiteY3" fmla="*/ 864760 h 957728"/>
                <a:gd name="connsiteX4" fmla="*/ 254358 w 625519"/>
                <a:gd name="connsiteY4" fmla="*/ 864760 h 957728"/>
                <a:gd name="connsiteX5" fmla="*/ 391057 w 625519"/>
                <a:gd name="connsiteY5" fmla="*/ 612756 h 957728"/>
                <a:gd name="connsiteX6" fmla="*/ 0 w 625519"/>
                <a:gd name="connsiteY6" fmla="*/ 957538 h 957728"/>
                <a:gd name="connsiteX7" fmla="*/ 0 w 625519"/>
                <a:gd name="connsiteY7" fmla="*/ 0 h 957728"/>
                <a:gd name="connsiteX8" fmla="*/ 232083 w 625519"/>
                <a:gd name="connsiteY8" fmla="*/ 0 h 957728"/>
                <a:gd name="connsiteX9" fmla="*/ 232083 w 625519"/>
                <a:gd name="connsiteY9" fmla="*/ 284229 h 957728"/>
                <a:gd name="connsiteX10" fmla="*/ 305573 w 625519"/>
                <a:gd name="connsiteY10" fmla="*/ 284229 h 957728"/>
                <a:gd name="connsiteX11" fmla="*/ 585538 w 625519"/>
                <a:gd name="connsiteY11" fmla="*/ 418929 h 957728"/>
                <a:gd name="connsiteX12" fmla="*/ 625520 w 625519"/>
                <a:gd name="connsiteY12" fmla="*/ 614562 h 957728"/>
                <a:gd name="connsiteX13" fmla="*/ 326515 w 625519"/>
                <a:gd name="connsiteY13" fmla="*/ 957728 h 957728"/>
                <a:gd name="connsiteX14" fmla="*/ 0 w 625519"/>
                <a:gd name="connsiteY14" fmla="*/ 957728 h 95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519" h="957728">
                  <a:moveTo>
                    <a:pt x="391057" y="612756"/>
                  </a:moveTo>
                  <a:cubicBezTo>
                    <a:pt x="391057" y="465793"/>
                    <a:pt x="356882" y="375296"/>
                    <a:pt x="250931" y="375296"/>
                  </a:cubicBezTo>
                  <a:lnTo>
                    <a:pt x="231988" y="375296"/>
                  </a:lnTo>
                  <a:cubicBezTo>
                    <a:pt x="231988" y="375296"/>
                    <a:pt x="231988" y="864760"/>
                    <a:pt x="231988" y="864760"/>
                  </a:cubicBezTo>
                  <a:lnTo>
                    <a:pt x="254358" y="864760"/>
                  </a:lnTo>
                  <a:cubicBezTo>
                    <a:pt x="357073" y="864760"/>
                    <a:pt x="391057" y="766658"/>
                    <a:pt x="391057" y="612756"/>
                  </a:cubicBezTo>
                  <a:close/>
                  <a:moveTo>
                    <a:pt x="0" y="957538"/>
                  </a:moveTo>
                  <a:lnTo>
                    <a:pt x="0" y="0"/>
                  </a:lnTo>
                  <a:lnTo>
                    <a:pt x="232083" y="0"/>
                  </a:lnTo>
                  <a:lnTo>
                    <a:pt x="232083" y="284229"/>
                  </a:lnTo>
                  <a:cubicBezTo>
                    <a:pt x="232083" y="284229"/>
                    <a:pt x="305573" y="284229"/>
                    <a:pt x="305573" y="284229"/>
                  </a:cubicBezTo>
                  <a:cubicBezTo>
                    <a:pt x="466355" y="284229"/>
                    <a:pt x="545938" y="346874"/>
                    <a:pt x="585538" y="418929"/>
                  </a:cubicBezTo>
                  <a:cubicBezTo>
                    <a:pt x="625425" y="491365"/>
                    <a:pt x="625520" y="573972"/>
                    <a:pt x="625520" y="614562"/>
                  </a:cubicBezTo>
                  <a:cubicBezTo>
                    <a:pt x="625520" y="721409"/>
                    <a:pt x="591726" y="957728"/>
                    <a:pt x="326515" y="957728"/>
                  </a:cubicBezTo>
                  <a:lnTo>
                    <a:pt x="0" y="957728"/>
                  </a:lnTo>
                  <a:close/>
                </a:path>
              </a:pathLst>
            </a:custGeom>
            <a:solidFill>
              <a:srgbClr val="463738"/>
            </a:solidFill>
            <a:ln w="0" cap="flat">
              <a:noFill/>
              <a:prstDash val="solid"/>
              <a:miter/>
            </a:ln>
          </p:spPr>
          <p:txBody>
            <a:bodyPr rtlCol="0" anchor="ctr"/>
            <a:lstStyle/>
            <a:p>
              <a:endParaRPr lang="en-GB"/>
            </a:p>
          </p:txBody>
        </p:sp>
        <p:sp>
          <p:nvSpPr>
            <p:cNvPr id="12" name="Forme libre 11">
              <a:extLst>
                <a:ext uri="{FF2B5EF4-FFF2-40B4-BE49-F238E27FC236}">
                  <a16:creationId xmlns:a16="http://schemas.microsoft.com/office/drawing/2014/main" id="{73B30548-11A4-9857-AC32-B01898500748}"/>
                </a:ext>
              </a:extLst>
            </p:cNvPr>
            <p:cNvSpPr/>
            <p:nvPr/>
          </p:nvSpPr>
          <p:spPr>
            <a:xfrm>
              <a:off x="4232184" y="964787"/>
              <a:ext cx="625424" cy="957633"/>
            </a:xfrm>
            <a:custGeom>
              <a:avLst/>
              <a:gdLst>
                <a:gd name="connsiteX0" fmla="*/ 231988 w 625424"/>
                <a:gd name="connsiteY0" fmla="*/ 90972 h 957633"/>
                <a:gd name="connsiteX1" fmla="*/ 231988 w 625424"/>
                <a:gd name="connsiteY1" fmla="*/ 580531 h 957633"/>
                <a:gd name="connsiteX2" fmla="*/ 250931 w 625424"/>
                <a:gd name="connsiteY2" fmla="*/ 580531 h 957633"/>
                <a:gd name="connsiteX3" fmla="*/ 390962 w 625424"/>
                <a:gd name="connsiteY3" fmla="*/ 342976 h 957633"/>
                <a:gd name="connsiteX4" fmla="*/ 254263 w 625424"/>
                <a:gd name="connsiteY4" fmla="*/ 91067 h 957633"/>
                <a:gd name="connsiteX5" fmla="*/ 231893 w 625424"/>
                <a:gd name="connsiteY5" fmla="*/ 91067 h 957633"/>
                <a:gd name="connsiteX6" fmla="*/ 625329 w 625424"/>
                <a:gd name="connsiteY6" fmla="*/ 343071 h 957633"/>
                <a:gd name="connsiteX7" fmla="*/ 585443 w 625424"/>
                <a:gd name="connsiteY7" fmla="*/ 538704 h 957633"/>
                <a:gd name="connsiteX8" fmla="*/ 305478 w 625424"/>
                <a:gd name="connsiteY8" fmla="*/ 673404 h 957633"/>
                <a:gd name="connsiteX9" fmla="*/ 231988 w 625424"/>
                <a:gd name="connsiteY9" fmla="*/ 673404 h 957633"/>
                <a:gd name="connsiteX10" fmla="*/ 231988 w 625424"/>
                <a:gd name="connsiteY10" fmla="*/ 957633 h 957633"/>
                <a:gd name="connsiteX11" fmla="*/ 0 w 625424"/>
                <a:gd name="connsiteY11" fmla="*/ 957633 h 957633"/>
                <a:gd name="connsiteX12" fmla="*/ 0 w 625424"/>
                <a:gd name="connsiteY12" fmla="*/ 0 h 957633"/>
                <a:gd name="connsiteX13" fmla="*/ 326420 w 625424"/>
                <a:gd name="connsiteY13" fmla="*/ 0 h 957633"/>
                <a:gd name="connsiteX14" fmla="*/ 625425 w 625424"/>
                <a:gd name="connsiteY14" fmla="*/ 343166 h 9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424" h="957633">
                  <a:moveTo>
                    <a:pt x="231988" y="90972"/>
                  </a:moveTo>
                  <a:lnTo>
                    <a:pt x="231988" y="580531"/>
                  </a:lnTo>
                  <a:lnTo>
                    <a:pt x="250931" y="580531"/>
                  </a:lnTo>
                  <a:cubicBezTo>
                    <a:pt x="356882" y="580531"/>
                    <a:pt x="390962" y="490034"/>
                    <a:pt x="390962" y="342976"/>
                  </a:cubicBezTo>
                  <a:cubicBezTo>
                    <a:pt x="390962" y="195918"/>
                    <a:pt x="356978" y="91067"/>
                    <a:pt x="254263" y="91067"/>
                  </a:cubicBezTo>
                  <a:lnTo>
                    <a:pt x="231893" y="91067"/>
                  </a:lnTo>
                  <a:close/>
                  <a:moveTo>
                    <a:pt x="625329" y="343071"/>
                  </a:moveTo>
                  <a:cubicBezTo>
                    <a:pt x="625329" y="383662"/>
                    <a:pt x="625329" y="466269"/>
                    <a:pt x="585443" y="538704"/>
                  </a:cubicBezTo>
                  <a:cubicBezTo>
                    <a:pt x="545747" y="610665"/>
                    <a:pt x="466260" y="673404"/>
                    <a:pt x="305478" y="673404"/>
                  </a:cubicBezTo>
                  <a:lnTo>
                    <a:pt x="231988" y="673404"/>
                  </a:lnTo>
                  <a:lnTo>
                    <a:pt x="231988" y="957633"/>
                  </a:lnTo>
                  <a:lnTo>
                    <a:pt x="0" y="957633"/>
                  </a:lnTo>
                  <a:lnTo>
                    <a:pt x="0" y="0"/>
                  </a:lnTo>
                  <a:lnTo>
                    <a:pt x="326420" y="0"/>
                  </a:lnTo>
                  <a:cubicBezTo>
                    <a:pt x="591631" y="0"/>
                    <a:pt x="625425" y="236319"/>
                    <a:pt x="625425" y="343166"/>
                  </a:cubicBezTo>
                  <a:close/>
                </a:path>
              </a:pathLst>
            </a:custGeom>
            <a:solidFill>
              <a:srgbClr val="463738"/>
            </a:solidFill>
            <a:ln w="0" cap="flat">
              <a:noFill/>
              <a:prstDash val="solid"/>
              <a:miter/>
            </a:ln>
          </p:spPr>
          <p:txBody>
            <a:bodyPr rtlCol="0" anchor="ctr"/>
            <a:lstStyle/>
            <a:p>
              <a:endParaRPr lang="en-GB"/>
            </a:p>
          </p:txBody>
        </p:sp>
        <p:sp>
          <p:nvSpPr>
            <p:cNvPr id="13" name="Forme libre 12">
              <a:extLst>
                <a:ext uri="{FF2B5EF4-FFF2-40B4-BE49-F238E27FC236}">
                  <a16:creationId xmlns:a16="http://schemas.microsoft.com/office/drawing/2014/main" id="{3794EA27-8244-141D-BAEE-20CB5F663C11}"/>
                </a:ext>
              </a:extLst>
            </p:cNvPr>
            <p:cNvSpPr/>
            <p:nvPr/>
          </p:nvSpPr>
          <p:spPr>
            <a:xfrm>
              <a:off x="7616331" y="941498"/>
              <a:ext cx="617142" cy="717892"/>
            </a:xfrm>
            <a:custGeom>
              <a:avLst/>
              <a:gdLst>
                <a:gd name="connsiteX0" fmla="*/ 313759 w 617142"/>
                <a:gd name="connsiteY0" fmla="*/ 91733 h 717892"/>
                <a:gd name="connsiteX1" fmla="*/ 229798 w 617142"/>
                <a:gd name="connsiteY1" fmla="*/ 406381 h 717892"/>
                <a:gd name="connsiteX2" fmla="*/ 598390 w 617142"/>
                <a:gd name="connsiteY2" fmla="*/ 576253 h 717892"/>
                <a:gd name="connsiteX3" fmla="*/ 598199 w 617142"/>
                <a:gd name="connsiteY3" fmla="*/ 688994 h 717892"/>
                <a:gd name="connsiteX4" fmla="*/ 383918 w 617142"/>
                <a:gd name="connsiteY4" fmla="*/ 717892 h 717892"/>
                <a:gd name="connsiteX5" fmla="*/ 0 w 617142"/>
                <a:gd name="connsiteY5" fmla="*/ 346113 h 717892"/>
                <a:gd name="connsiteX6" fmla="*/ 327753 w 617142"/>
                <a:gd name="connsiteY6" fmla="*/ 0 h 717892"/>
                <a:gd name="connsiteX7" fmla="*/ 617143 w 617142"/>
                <a:gd name="connsiteY7" fmla="*/ 278430 h 717892"/>
                <a:gd name="connsiteX8" fmla="*/ 396769 w 617142"/>
                <a:gd name="connsiteY8" fmla="*/ 278430 h 717892"/>
                <a:gd name="connsiteX9" fmla="*/ 313569 w 617142"/>
                <a:gd name="connsiteY9" fmla="*/ 91543 h 71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142" h="717892">
                  <a:moveTo>
                    <a:pt x="313759" y="91733"/>
                  </a:moveTo>
                  <a:cubicBezTo>
                    <a:pt x="242078" y="91733"/>
                    <a:pt x="208189" y="218733"/>
                    <a:pt x="229798" y="406381"/>
                  </a:cubicBezTo>
                  <a:cubicBezTo>
                    <a:pt x="256072" y="634810"/>
                    <a:pt x="460263" y="634049"/>
                    <a:pt x="598390" y="576253"/>
                  </a:cubicBezTo>
                  <a:lnTo>
                    <a:pt x="598199" y="688994"/>
                  </a:lnTo>
                  <a:cubicBezTo>
                    <a:pt x="513286" y="712094"/>
                    <a:pt x="443985" y="717892"/>
                    <a:pt x="383918" y="717892"/>
                  </a:cubicBezTo>
                  <a:cubicBezTo>
                    <a:pt x="35412" y="717892"/>
                    <a:pt x="0" y="431667"/>
                    <a:pt x="0" y="346113"/>
                  </a:cubicBezTo>
                  <a:cubicBezTo>
                    <a:pt x="0" y="200862"/>
                    <a:pt x="51595" y="0"/>
                    <a:pt x="327753" y="0"/>
                  </a:cubicBezTo>
                  <a:cubicBezTo>
                    <a:pt x="510906" y="0"/>
                    <a:pt x="615429" y="119015"/>
                    <a:pt x="617143" y="278430"/>
                  </a:cubicBezTo>
                  <a:lnTo>
                    <a:pt x="396769" y="278430"/>
                  </a:lnTo>
                  <a:cubicBezTo>
                    <a:pt x="396197" y="178713"/>
                    <a:pt x="375255" y="91543"/>
                    <a:pt x="313569" y="91543"/>
                  </a:cubicBezTo>
                  <a:close/>
                </a:path>
              </a:pathLst>
            </a:custGeom>
            <a:solidFill>
              <a:srgbClr val="463738"/>
            </a:solidFill>
            <a:ln w="0" cap="flat">
              <a:noFill/>
              <a:prstDash val="solid"/>
              <a:miter/>
            </a:ln>
          </p:spPr>
          <p:txBody>
            <a:bodyPr rtlCol="0" anchor="ctr"/>
            <a:lstStyle/>
            <a:p>
              <a:endParaRPr lang="en-GB"/>
            </a:p>
          </p:txBody>
        </p:sp>
        <p:sp>
          <p:nvSpPr>
            <p:cNvPr id="14" name="Forme libre 13">
              <a:extLst>
                <a:ext uri="{FF2B5EF4-FFF2-40B4-BE49-F238E27FC236}">
                  <a16:creationId xmlns:a16="http://schemas.microsoft.com/office/drawing/2014/main" id="{587CC603-7A77-56C8-0630-8451526A1573}"/>
                </a:ext>
              </a:extLst>
            </p:cNvPr>
            <p:cNvSpPr/>
            <p:nvPr/>
          </p:nvSpPr>
          <p:spPr>
            <a:xfrm>
              <a:off x="8277453" y="941593"/>
              <a:ext cx="625234" cy="717892"/>
            </a:xfrm>
            <a:custGeom>
              <a:avLst/>
              <a:gdLst>
                <a:gd name="connsiteX0" fmla="*/ 392294 w 625234"/>
                <a:gd name="connsiteY0" fmla="*/ 255331 h 717892"/>
                <a:gd name="connsiteX1" fmla="*/ 392294 w 625234"/>
                <a:gd name="connsiteY1" fmla="*/ 241072 h 717892"/>
                <a:gd name="connsiteX2" fmla="*/ 315283 w 625234"/>
                <a:gd name="connsiteY2" fmla="*/ 91543 h 717892"/>
                <a:gd name="connsiteX3" fmla="*/ 229608 w 625234"/>
                <a:gd name="connsiteY3" fmla="*/ 250863 h 717892"/>
                <a:gd name="connsiteX4" fmla="*/ 229132 w 625234"/>
                <a:gd name="connsiteY4" fmla="*/ 255236 h 717892"/>
                <a:gd name="connsiteX5" fmla="*/ 392199 w 625234"/>
                <a:gd name="connsiteY5" fmla="*/ 255236 h 717892"/>
                <a:gd name="connsiteX6" fmla="*/ 625139 w 625234"/>
                <a:gd name="connsiteY6" fmla="*/ 355049 h 717892"/>
                <a:gd name="connsiteX7" fmla="*/ 226562 w 625234"/>
                <a:gd name="connsiteY7" fmla="*/ 355049 h 717892"/>
                <a:gd name="connsiteX8" fmla="*/ 226752 w 625234"/>
                <a:gd name="connsiteY8" fmla="*/ 359231 h 717892"/>
                <a:gd name="connsiteX9" fmla="*/ 598580 w 625234"/>
                <a:gd name="connsiteY9" fmla="*/ 576063 h 717892"/>
                <a:gd name="connsiteX10" fmla="*/ 598580 w 625234"/>
                <a:gd name="connsiteY10" fmla="*/ 688994 h 717892"/>
                <a:gd name="connsiteX11" fmla="*/ 389248 w 625234"/>
                <a:gd name="connsiteY11" fmla="*/ 717892 h 717892"/>
                <a:gd name="connsiteX12" fmla="*/ 0 w 625234"/>
                <a:gd name="connsiteY12" fmla="*/ 338128 h 717892"/>
                <a:gd name="connsiteX13" fmla="*/ 323660 w 625234"/>
                <a:gd name="connsiteY13" fmla="*/ 0 h 717892"/>
                <a:gd name="connsiteX14" fmla="*/ 625234 w 625234"/>
                <a:gd name="connsiteY14" fmla="*/ 287461 h 717892"/>
                <a:gd name="connsiteX15" fmla="*/ 625234 w 625234"/>
                <a:gd name="connsiteY15" fmla="*/ 355144 h 71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234" h="717892">
                  <a:moveTo>
                    <a:pt x="392294" y="255331"/>
                  </a:moveTo>
                  <a:lnTo>
                    <a:pt x="392294" y="241072"/>
                  </a:lnTo>
                  <a:cubicBezTo>
                    <a:pt x="389343" y="171298"/>
                    <a:pt x="375064" y="91543"/>
                    <a:pt x="315283" y="91543"/>
                  </a:cubicBezTo>
                  <a:cubicBezTo>
                    <a:pt x="255500" y="91543"/>
                    <a:pt x="237794" y="158370"/>
                    <a:pt x="229608" y="250863"/>
                  </a:cubicBezTo>
                  <a:lnTo>
                    <a:pt x="229132" y="255236"/>
                  </a:lnTo>
                  <a:lnTo>
                    <a:pt x="392199" y="255236"/>
                  </a:lnTo>
                  <a:close/>
                  <a:moveTo>
                    <a:pt x="625139" y="355049"/>
                  </a:moveTo>
                  <a:lnTo>
                    <a:pt x="226562" y="355049"/>
                  </a:lnTo>
                  <a:lnTo>
                    <a:pt x="226752" y="359231"/>
                  </a:lnTo>
                  <a:cubicBezTo>
                    <a:pt x="240936" y="640514"/>
                    <a:pt x="450648" y="634620"/>
                    <a:pt x="598580" y="576063"/>
                  </a:cubicBezTo>
                  <a:lnTo>
                    <a:pt x="598580" y="688994"/>
                  </a:lnTo>
                  <a:cubicBezTo>
                    <a:pt x="513666" y="712094"/>
                    <a:pt x="454742" y="717892"/>
                    <a:pt x="389248" y="717892"/>
                  </a:cubicBezTo>
                  <a:cubicBezTo>
                    <a:pt x="50453" y="717892"/>
                    <a:pt x="0" y="466649"/>
                    <a:pt x="0" y="338128"/>
                  </a:cubicBezTo>
                  <a:cubicBezTo>
                    <a:pt x="0" y="189550"/>
                    <a:pt x="64827" y="-190"/>
                    <a:pt x="323660" y="0"/>
                  </a:cubicBezTo>
                  <a:cubicBezTo>
                    <a:pt x="514714" y="95"/>
                    <a:pt x="625234" y="120441"/>
                    <a:pt x="625234" y="287461"/>
                  </a:cubicBezTo>
                  <a:lnTo>
                    <a:pt x="625234" y="355144"/>
                  </a:lnTo>
                  <a:close/>
                </a:path>
              </a:pathLst>
            </a:custGeom>
            <a:solidFill>
              <a:srgbClr val="463738"/>
            </a:solidFill>
            <a:ln w="0" cap="flat">
              <a:noFill/>
              <a:prstDash val="solid"/>
              <a:miter/>
            </a:ln>
          </p:spPr>
          <p:txBody>
            <a:bodyPr rtlCol="0" anchor="ctr"/>
            <a:lstStyle/>
            <a:p>
              <a:endParaRPr lang="en-GB"/>
            </a:p>
          </p:txBody>
        </p:sp>
        <p:sp>
          <p:nvSpPr>
            <p:cNvPr id="15" name="Forme libre 14">
              <a:extLst>
                <a:ext uri="{FF2B5EF4-FFF2-40B4-BE49-F238E27FC236}">
                  <a16:creationId xmlns:a16="http://schemas.microsoft.com/office/drawing/2014/main" id="{BC2A65F6-CB00-6870-0EC6-4E999204E62F}"/>
                </a:ext>
              </a:extLst>
            </p:cNvPr>
            <p:cNvSpPr/>
            <p:nvPr/>
          </p:nvSpPr>
          <p:spPr>
            <a:xfrm>
              <a:off x="6141014" y="941498"/>
              <a:ext cx="608385" cy="696693"/>
            </a:xfrm>
            <a:custGeom>
              <a:avLst/>
              <a:gdLst>
                <a:gd name="connsiteX0" fmla="*/ 378301 w 608385"/>
                <a:gd name="connsiteY0" fmla="*/ 601634 h 696693"/>
                <a:gd name="connsiteX1" fmla="*/ 377540 w 608385"/>
                <a:gd name="connsiteY1" fmla="*/ 336417 h 696693"/>
                <a:gd name="connsiteX2" fmla="*/ 373161 w 608385"/>
                <a:gd name="connsiteY2" fmla="*/ 336797 h 696693"/>
                <a:gd name="connsiteX3" fmla="*/ 232274 w 608385"/>
                <a:gd name="connsiteY3" fmla="*/ 482524 h 696693"/>
                <a:gd name="connsiteX4" fmla="*/ 334607 w 608385"/>
                <a:gd name="connsiteY4" fmla="*/ 601539 h 696693"/>
                <a:gd name="connsiteX5" fmla="*/ 378301 w 608385"/>
                <a:gd name="connsiteY5" fmla="*/ 601539 h 696693"/>
                <a:gd name="connsiteX6" fmla="*/ 608385 w 608385"/>
                <a:gd name="connsiteY6" fmla="*/ 696694 h 696693"/>
                <a:gd name="connsiteX7" fmla="*/ 235891 w 608385"/>
                <a:gd name="connsiteY7" fmla="*/ 696694 h 696693"/>
                <a:gd name="connsiteX8" fmla="*/ 0 w 608385"/>
                <a:gd name="connsiteY8" fmla="*/ 488798 h 696693"/>
                <a:gd name="connsiteX9" fmla="*/ 154405 w 608385"/>
                <a:gd name="connsiteY9" fmla="*/ 276909 h 696693"/>
                <a:gd name="connsiteX10" fmla="*/ 279109 w 608385"/>
                <a:gd name="connsiteY10" fmla="*/ 252669 h 696693"/>
                <a:gd name="connsiteX11" fmla="*/ 373542 w 608385"/>
                <a:gd name="connsiteY11" fmla="*/ 250007 h 696693"/>
                <a:gd name="connsiteX12" fmla="*/ 377540 w 608385"/>
                <a:gd name="connsiteY12" fmla="*/ 250007 h 696693"/>
                <a:gd name="connsiteX13" fmla="*/ 377540 w 608385"/>
                <a:gd name="connsiteY13" fmla="*/ 228524 h 696693"/>
                <a:gd name="connsiteX14" fmla="*/ 128988 w 608385"/>
                <a:gd name="connsiteY14" fmla="*/ 112741 h 696693"/>
                <a:gd name="connsiteX15" fmla="*/ 83295 w 608385"/>
                <a:gd name="connsiteY15" fmla="*/ 128996 h 696693"/>
                <a:gd name="connsiteX16" fmla="*/ 83295 w 608385"/>
                <a:gd name="connsiteY16" fmla="*/ 25001 h 696693"/>
                <a:gd name="connsiteX17" fmla="*/ 300909 w 608385"/>
                <a:gd name="connsiteY17" fmla="*/ 0 h 696693"/>
                <a:gd name="connsiteX18" fmla="*/ 608385 w 608385"/>
                <a:gd name="connsiteY18" fmla="*/ 249342 h 696693"/>
                <a:gd name="connsiteX19" fmla="*/ 608385 w 608385"/>
                <a:gd name="connsiteY19" fmla="*/ 696694 h 69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8385" h="696693">
                  <a:moveTo>
                    <a:pt x="378301" y="601634"/>
                  </a:moveTo>
                  <a:lnTo>
                    <a:pt x="377540" y="336417"/>
                  </a:lnTo>
                  <a:lnTo>
                    <a:pt x="373161" y="336797"/>
                  </a:lnTo>
                  <a:cubicBezTo>
                    <a:pt x="316044" y="341835"/>
                    <a:pt x="232369" y="367502"/>
                    <a:pt x="232274" y="482524"/>
                  </a:cubicBezTo>
                  <a:cubicBezTo>
                    <a:pt x="232179" y="590132"/>
                    <a:pt x="284726" y="599448"/>
                    <a:pt x="334607" y="601539"/>
                  </a:cubicBezTo>
                  <a:lnTo>
                    <a:pt x="378301" y="601539"/>
                  </a:lnTo>
                  <a:close/>
                  <a:moveTo>
                    <a:pt x="608385" y="696694"/>
                  </a:moveTo>
                  <a:lnTo>
                    <a:pt x="235891" y="696694"/>
                  </a:lnTo>
                  <a:cubicBezTo>
                    <a:pt x="98621" y="696504"/>
                    <a:pt x="-190" y="640799"/>
                    <a:pt x="0" y="488798"/>
                  </a:cubicBezTo>
                  <a:cubicBezTo>
                    <a:pt x="191" y="365125"/>
                    <a:pt x="71777" y="305713"/>
                    <a:pt x="154405" y="276909"/>
                  </a:cubicBezTo>
                  <a:cubicBezTo>
                    <a:pt x="195814" y="262460"/>
                    <a:pt x="239889" y="255806"/>
                    <a:pt x="279109" y="252669"/>
                  </a:cubicBezTo>
                  <a:cubicBezTo>
                    <a:pt x="318329" y="249532"/>
                    <a:pt x="352409" y="250103"/>
                    <a:pt x="373542" y="250007"/>
                  </a:cubicBezTo>
                  <a:lnTo>
                    <a:pt x="377540" y="250007"/>
                  </a:lnTo>
                  <a:lnTo>
                    <a:pt x="377540" y="228524"/>
                  </a:lnTo>
                  <a:cubicBezTo>
                    <a:pt x="377730" y="69584"/>
                    <a:pt x="218851" y="86600"/>
                    <a:pt x="128988" y="112741"/>
                  </a:cubicBezTo>
                  <a:cubicBezTo>
                    <a:pt x="111949" y="117969"/>
                    <a:pt x="96337" y="123483"/>
                    <a:pt x="83295" y="128996"/>
                  </a:cubicBezTo>
                  <a:lnTo>
                    <a:pt x="83295" y="25001"/>
                  </a:lnTo>
                  <a:cubicBezTo>
                    <a:pt x="162687" y="6369"/>
                    <a:pt x="216757" y="0"/>
                    <a:pt x="300909" y="0"/>
                  </a:cubicBezTo>
                  <a:cubicBezTo>
                    <a:pt x="500150" y="0"/>
                    <a:pt x="608385" y="93349"/>
                    <a:pt x="608385" y="249342"/>
                  </a:cubicBezTo>
                  <a:lnTo>
                    <a:pt x="608385" y="696694"/>
                  </a:lnTo>
                  <a:close/>
                </a:path>
              </a:pathLst>
            </a:custGeom>
            <a:solidFill>
              <a:srgbClr val="463738"/>
            </a:solidFill>
            <a:ln w="0" cap="flat">
              <a:noFill/>
              <a:prstDash val="solid"/>
              <a:miter/>
            </a:ln>
          </p:spPr>
          <p:txBody>
            <a:bodyPr rtlCol="0" anchor="ctr"/>
            <a:lstStyle/>
            <a:p>
              <a:endParaRPr lang="en-GB"/>
            </a:p>
          </p:txBody>
        </p:sp>
        <p:sp>
          <p:nvSpPr>
            <p:cNvPr id="16" name="Forme libre 15">
              <a:extLst>
                <a:ext uri="{FF2B5EF4-FFF2-40B4-BE49-F238E27FC236}">
                  <a16:creationId xmlns:a16="http://schemas.microsoft.com/office/drawing/2014/main" id="{C1A8C200-38DA-F53F-FC38-13FD3466A249}"/>
                </a:ext>
              </a:extLst>
            </p:cNvPr>
            <p:cNvSpPr/>
            <p:nvPr/>
          </p:nvSpPr>
          <p:spPr>
            <a:xfrm>
              <a:off x="5767473" y="941498"/>
              <a:ext cx="369257" cy="696693"/>
            </a:xfrm>
            <a:custGeom>
              <a:avLst/>
              <a:gdLst>
                <a:gd name="connsiteX0" fmla="*/ 369258 w 369257"/>
                <a:gd name="connsiteY0" fmla="*/ 99433 h 696693"/>
                <a:gd name="connsiteX1" fmla="*/ 231226 w 369257"/>
                <a:gd name="connsiteY1" fmla="*/ 248296 h 696693"/>
                <a:gd name="connsiteX2" fmla="*/ 230845 w 369257"/>
                <a:gd name="connsiteY2" fmla="*/ 696694 h 696693"/>
                <a:gd name="connsiteX3" fmla="*/ 0 w 369257"/>
                <a:gd name="connsiteY3" fmla="*/ 696694 h 696693"/>
                <a:gd name="connsiteX4" fmla="*/ 286 w 369257"/>
                <a:gd name="connsiteY4" fmla="*/ 240977 h 696693"/>
                <a:gd name="connsiteX5" fmla="*/ 322327 w 369257"/>
                <a:gd name="connsiteY5" fmla="*/ 0 h 696693"/>
                <a:gd name="connsiteX6" fmla="*/ 369162 w 369257"/>
                <a:gd name="connsiteY6" fmla="*/ 0 h 696693"/>
                <a:gd name="connsiteX7" fmla="*/ 369162 w 369257"/>
                <a:gd name="connsiteY7" fmla="*/ 99433 h 69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257" h="696693">
                  <a:moveTo>
                    <a:pt x="369258" y="99433"/>
                  </a:moveTo>
                  <a:cubicBezTo>
                    <a:pt x="314807" y="101904"/>
                    <a:pt x="231322" y="121201"/>
                    <a:pt x="231226" y="248296"/>
                  </a:cubicBezTo>
                  <a:lnTo>
                    <a:pt x="230845" y="696694"/>
                  </a:lnTo>
                  <a:lnTo>
                    <a:pt x="0" y="696694"/>
                  </a:lnTo>
                  <a:lnTo>
                    <a:pt x="286" y="240977"/>
                  </a:lnTo>
                  <a:cubicBezTo>
                    <a:pt x="476" y="103995"/>
                    <a:pt x="126037" y="0"/>
                    <a:pt x="322327" y="0"/>
                  </a:cubicBezTo>
                  <a:lnTo>
                    <a:pt x="369162" y="0"/>
                  </a:lnTo>
                  <a:lnTo>
                    <a:pt x="369162" y="99433"/>
                  </a:lnTo>
                  <a:close/>
                </a:path>
              </a:pathLst>
            </a:custGeom>
            <a:solidFill>
              <a:srgbClr val="463738"/>
            </a:solidFill>
            <a:ln w="0" cap="flat">
              <a:noFill/>
              <a:prstDash val="solid"/>
              <a:miter/>
            </a:ln>
          </p:spPr>
          <p:txBody>
            <a:bodyPr rtlCol="0" anchor="ctr"/>
            <a:lstStyle/>
            <a:p>
              <a:endParaRPr lang="en-GB"/>
            </a:p>
          </p:txBody>
        </p:sp>
        <p:sp>
          <p:nvSpPr>
            <p:cNvPr id="17" name="Forme libre 16">
              <a:extLst>
                <a:ext uri="{FF2B5EF4-FFF2-40B4-BE49-F238E27FC236}">
                  <a16:creationId xmlns:a16="http://schemas.microsoft.com/office/drawing/2014/main" id="{114E603B-EC20-D571-C111-EE77EEEE3DA3}"/>
                </a:ext>
              </a:extLst>
            </p:cNvPr>
            <p:cNvSpPr/>
            <p:nvPr/>
          </p:nvSpPr>
          <p:spPr>
            <a:xfrm>
              <a:off x="5336815" y="680558"/>
              <a:ext cx="427325" cy="957633"/>
            </a:xfrm>
            <a:custGeom>
              <a:avLst/>
              <a:gdLst>
                <a:gd name="connsiteX0" fmla="*/ 427231 w 427325"/>
                <a:gd name="connsiteY0" fmla="*/ 0 h 957633"/>
                <a:gd name="connsiteX1" fmla="*/ 427231 w 427325"/>
                <a:gd name="connsiteY1" fmla="*/ 97627 h 957633"/>
                <a:gd name="connsiteX2" fmla="*/ 359833 w 427325"/>
                <a:gd name="connsiteY2" fmla="*/ 99338 h 957633"/>
                <a:gd name="connsiteX3" fmla="*/ 295673 w 427325"/>
                <a:gd name="connsiteY3" fmla="*/ 112836 h 957633"/>
                <a:gd name="connsiteX4" fmla="*/ 230941 w 427325"/>
                <a:gd name="connsiteY4" fmla="*/ 226623 h 957633"/>
                <a:gd name="connsiteX5" fmla="*/ 230941 w 427325"/>
                <a:gd name="connsiteY5" fmla="*/ 284134 h 957633"/>
                <a:gd name="connsiteX6" fmla="*/ 393722 w 427325"/>
                <a:gd name="connsiteY6" fmla="*/ 284134 h 957633"/>
                <a:gd name="connsiteX7" fmla="*/ 393722 w 427325"/>
                <a:gd name="connsiteY7" fmla="*/ 383091 h 957633"/>
                <a:gd name="connsiteX8" fmla="*/ 230465 w 427325"/>
                <a:gd name="connsiteY8" fmla="*/ 383091 h 957633"/>
                <a:gd name="connsiteX9" fmla="*/ 230655 w 427325"/>
                <a:gd name="connsiteY9" fmla="*/ 957633 h 957633"/>
                <a:gd name="connsiteX10" fmla="*/ 0 w 427325"/>
                <a:gd name="connsiteY10" fmla="*/ 957633 h 957633"/>
                <a:gd name="connsiteX11" fmla="*/ 0 w 427325"/>
                <a:gd name="connsiteY11" fmla="*/ 279856 h 957633"/>
                <a:gd name="connsiteX12" fmla="*/ 380490 w 427325"/>
                <a:gd name="connsiteY12" fmla="*/ 0 h 957633"/>
                <a:gd name="connsiteX13" fmla="*/ 427326 w 427325"/>
                <a:gd name="connsiteY13" fmla="*/ 0 h 9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325" h="957633">
                  <a:moveTo>
                    <a:pt x="427231" y="0"/>
                  </a:moveTo>
                  <a:lnTo>
                    <a:pt x="427231" y="97627"/>
                  </a:lnTo>
                  <a:cubicBezTo>
                    <a:pt x="404479" y="97627"/>
                    <a:pt x="381537" y="97627"/>
                    <a:pt x="359833" y="99338"/>
                  </a:cubicBezTo>
                  <a:cubicBezTo>
                    <a:pt x="336701" y="101144"/>
                    <a:pt x="314711" y="104946"/>
                    <a:pt x="295673" y="112836"/>
                  </a:cubicBezTo>
                  <a:cubicBezTo>
                    <a:pt x="256833" y="128901"/>
                    <a:pt x="231036" y="161792"/>
                    <a:pt x="230941" y="226623"/>
                  </a:cubicBezTo>
                  <a:lnTo>
                    <a:pt x="230941" y="284134"/>
                  </a:lnTo>
                  <a:lnTo>
                    <a:pt x="393722" y="284134"/>
                  </a:lnTo>
                  <a:lnTo>
                    <a:pt x="393722" y="383091"/>
                  </a:lnTo>
                  <a:lnTo>
                    <a:pt x="230465" y="383091"/>
                  </a:lnTo>
                  <a:lnTo>
                    <a:pt x="230655" y="957633"/>
                  </a:lnTo>
                  <a:lnTo>
                    <a:pt x="0" y="957633"/>
                  </a:lnTo>
                  <a:lnTo>
                    <a:pt x="0" y="279856"/>
                  </a:lnTo>
                  <a:cubicBezTo>
                    <a:pt x="0" y="29374"/>
                    <a:pt x="172015" y="0"/>
                    <a:pt x="380490" y="0"/>
                  </a:cubicBezTo>
                  <a:lnTo>
                    <a:pt x="427326" y="0"/>
                  </a:lnTo>
                  <a:close/>
                </a:path>
              </a:pathLst>
            </a:custGeom>
            <a:solidFill>
              <a:srgbClr val="463738"/>
            </a:solidFill>
            <a:ln w="0" cap="flat">
              <a:noFill/>
              <a:prstDash val="solid"/>
              <a:miter/>
            </a:ln>
          </p:spPr>
          <p:txBody>
            <a:bodyPr rtlCol="0" anchor="ctr"/>
            <a:lstStyle/>
            <a:p>
              <a:endParaRPr lang="en-GB"/>
            </a:p>
          </p:txBody>
        </p:sp>
        <p:sp>
          <p:nvSpPr>
            <p:cNvPr id="18" name="Forme libre 17">
              <a:extLst>
                <a:ext uri="{FF2B5EF4-FFF2-40B4-BE49-F238E27FC236}">
                  <a16:creationId xmlns:a16="http://schemas.microsoft.com/office/drawing/2014/main" id="{87586DD3-965C-E754-2433-62AF8FD66733}"/>
                </a:ext>
              </a:extLst>
            </p:cNvPr>
            <p:cNvSpPr/>
            <p:nvPr/>
          </p:nvSpPr>
          <p:spPr>
            <a:xfrm>
              <a:off x="6888287" y="961555"/>
              <a:ext cx="625424" cy="676636"/>
            </a:xfrm>
            <a:custGeom>
              <a:avLst/>
              <a:gdLst>
                <a:gd name="connsiteX0" fmla="*/ 625425 w 625424"/>
                <a:gd name="connsiteY0" fmla="*/ 676636 h 676636"/>
                <a:gd name="connsiteX1" fmla="*/ 393342 w 625424"/>
                <a:gd name="connsiteY1" fmla="*/ 676636 h 676636"/>
                <a:gd name="connsiteX2" fmla="*/ 392866 w 625424"/>
                <a:gd name="connsiteY2" fmla="*/ 270921 h 676636"/>
                <a:gd name="connsiteX3" fmla="*/ 247600 w 625424"/>
                <a:gd name="connsiteY3" fmla="*/ 102189 h 676636"/>
                <a:gd name="connsiteX4" fmla="*/ 231226 w 625424"/>
                <a:gd name="connsiteY4" fmla="*/ 102189 h 676636"/>
                <a:gd name="connsiteX5" fmla="*/ 231417 w 625424"/>
                <a:gd name="connsiteY5" fmla="*/ 676636 h 676636"/>
                <a:gd name="connsiteX6" fmla="*/ 191 w 625424"/>
                <a:gd name="connsiteY6" fmla="*/ 676636 h 676636"/>
                <a:gd name="connsiteX7" fmla="*/ 0 w 625424"/>
                <a:gd name="connsiteY7" fmla="*/ 0 h 676636"/>
                <a:gd name="connsiteX8" fmla="*/ 289866 w 625424"/>
                <a:gd name="connsiteY8" fmla="*/ 3232 h 676636"/>
                <a:gd name="connsiteX9" fmla="*/ 625329 w 625424"/>
                <a:gd name="connsiteY9" fmla="*/ 284134 h 676636"/>
                <a:gd name="connsiteX10" fmla="*/ 625329 w 625424"/>
                <a:gd name="connsiteY10" fmla="*/ 676636 h 6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424" h="676636">
                  <a:moveTo>
                    <a:pt x="625425" y="676636"/>
                  </a:moveTo>
                  <a:lnTo>
                    <a:pt x="393342" y="676636"/>
                  </a:lnTo>
                  <a:lnTo>
                    <a:pt x="392866" y="270921"/>
                  </a:lnTo>
                  <a:cubicBezTo>
                    <a:pt x="392866" y="111030"/>
                    <a:pt x="332132" y="102570"/>
                    <a:pt x="247600" y="102189"/>
                  </a:cubicBezTo>
                  <a:lnTo>
                    <a:pt x="231226" y="102189"/>
                  </a:lnTo>
                  <a:lnTo>
                    <a:pt x="231417" y="676636"/>
                  </a:lnTo>
                  <a:lnTo>
                    <a:pt x="191" y="676636"/>
                  </a:lnTo>
                  <a:lnTo>
                    <a:pt x="0" y="0"/>
                  </a:lnTo>
                  <a:cubicBezTo>
                    <a:pt x="18753" y="1236"/>
                    <a:pt x="81296" y="3232"/>
                    <a:pt x="289866" y="3232"/>
                  </a:cubicBezTo>
                  <a:cubicBezTo>
                    <a:pt x="624282" y="3232"/>
                    <a:pt x="625234" y="158180"/>
                    <a:pt x="625329" y="284134"/>
                  </a:cubicBezTo>
                  <a:lnTo>
                    <a:pt x="625329" y="676636"/>
                  </a:lnTo>
                  <a:close/>
                </a:path>
              </a:pathLst>
            </a:custGeom>
            <a:solidFill>
              <a:srgbClr val="46373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2700973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F78A746-BA57-2B47-7424-C25DB1BF82B8}"/>
              </a:ext>
            </a:extLst>
          </p:cNvPr>
          <p:cNvSpPr>
            <a:spLocks noGrp="1"/>
          </p:cNvSpPr>
          <p:nvPr>
            <p:ph type="body" idx="1"/>
          </p:nvPr>
        </p:nvSpPr>
        <p:spPr>
          <a:xfrm>
            <a:off x="410308" y="1255363"/>
            <a:ext cx="11371384" cy="49216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2" name="Espace réservé du titre 1">
            <a:extLst>
              <a:ext uri="{FF2B5EF4-FFF2-40B4-BE49-F238E27FC236}">
                <a16:creationId xmlns:a16="http://schemas.microsoft.com/office/drawing/2014/main" id="{03992A40-E2B3-A942-18DE-B2D12053DB9A}"/>
              </a:ext>
            </a:extLst>
          </p:cNvPr>
          <p:cNvSpPr>
            <a:spLocks noGrp="1"/>
          </p:cNvSpPr>
          <p:nvPr>
            <p:ph type="title"/>
          </p:nvPr>
        </p:nvSpPr>
        <p:spPr>
          <a:xfrm>
            <a:off x="-767257" y="330475"/>
            <a:ext cx="5991367" cy="701123"/>
          </a:xfrm>
          <a:prstGeom prst="roundRect">
            <a:avLst>
              <a:gd name="adj" fmla="val 50000"/>
            </a:avLst>
          </a:prstGeom>
          <a:solidFill>
            <a:schemeClr val="bg2"/>
          </a:solidFill>
        </p:spPr>
        <p:txBody>
          <a:bodyPr vert="horz" wrap="none" lIns="864000" tIns="0" rIns="91440" bIns="0" rtlCol="0" anchor="t" anchorCtr="0">
            <a:spAutoFit/>
          </a:bodyPr>
          <a:lstStyle/>
          <a:p>
            <a:r>
              <a:rPr lang="fr-FR" dirty="0"/>
              <a:t>Modifiez le style du titre</a:t>
            </a:r>
            <a:endParaRPr lang="en-US" dirty="0"/>
          </a:p>
        </p:txBody>
      </p:sp>
    </p:spTree>
    <p:extLst>
      <p:ext uri="{BB962C8B-B14F-4D97-AF65-F5344CB8AC3E}">
        <p14:creationId xmlns:p14="http://schemas.microsoft.com/office/powerpoint/2010/main" val="63846998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50" r:id="rId3"/>
    <p:sldLayoutId id="2147483666" r:id="rId4"/>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Tx/>
        <a:buNone/>
        <a:defRPr sz="3000" kern="1200" cap="all" baseline="0">
          <a:solidFill>
            <a:schemeClr val="bg2"/>
          </a:solidFill>
          <a:latin typeface="+mj-lt"/>
          <a:ea typeface="+mn-ea"/>
          <a:cs typeface="+mn-cs"/>
        </a:defRPr>
      </a:lvl1pPr>
      <a:lvl2pPr marL="7938" indent="0" algn="l" defTabSz="914400" rtl="0" eaLnBrk="1" latinLnBrk="0" hangingPunct="1">
        <a:lnSpc>
          <a:spcPct val="100000"/>
        </a:lnSpc>
        <a:spcBef>
          <a:spcPts val="500"/>
        </a:spcBef>
        <a:buFontTx/>
        <a:buNone/>
        <a:tabLst/>
        <a:defRPr sz="1600" b="1" kern="1200">
          <a:solidFill>
            <a:schemeClr val="tx1"/>
          </a:solidFill>
          <a:latin typeface="+mn-lt"/>
          <a:ea typeface="+mn-ea"/>
          <a:cs typeface="+mn-cs"/>
        </a:defRPr>
      </a:lvl2pPr>
      <a:lvl3pPr marL="7938" indent="0" algn="l" defTabSz="914400" rtl="0" eaLnBrk="1" latinLnBrk="0" hangingPunct="1">
        <a:lnSpc>
          <a:spcPct val="100000"/>
        </a:lnSpc>
        <a:spcBef>
          <a:spcPts val="500"/>
        </a:spcBef>
        <a:buFontTx/>
        <a:buNone/>
        <a:tabLst/>
        <a:defRPr sz="1600" kern="1200">
          <a:solidFill>
            <a:schemeClr val="tx1"/>
          </a:solidFill>
          <a:latin typeface="+mn-lt"/>
          <a:ea typeface="+mn-ea"/>
          <a:cs typeface="+mn-cs"/>
        </a:defRPr>
      </a:lvl3pPr>
      <a:lvl4pPr marL="184150" indent="-176213" algn="l" defTabSz="914400" rtl="0" eaLnBrk="1" latinLnBrk="0" hangingPunct="1">
        <a:lnSpc>
          <a:spcPct val="100000"/>
        </a:lnSpc>
        <a:spcBef>
          <a:spcPts val="200"/>
        </a:spcBef>
        <a:buClr>
          <a:schemeClr val="tx2"/>
        </a:buClr>
        <a:buFontTx/>
        <a:buBlip>
          <a:blip r:embed="rId6"/>
        </a:buBlip>
        <a:tabLst/>
        <a:defRPr sz="1600" kern="1200">
          <a:solidFill>
            <a:schemeClr val="tx1"/>
          </a:solidFill>
          <a:latin typeface="+mn-lt"/>
          <a:ea typeface="+mn-ea"/>
          <a:cs typeface="+mn-cs"/>
        </a:defRPr>
      </a:lvl4pPr>
      <a:lvl5pPr marL="360363" indent="-176213" algn="l" defTabSz="914400" rtl="0" eaLnBrk="1" latinLnBrk="0" hangingPunct="1">
        <a:lnSpc>
          <a:spcPct val="100000"/>
        </a:lnSpc>
        <a:spcBef>
          <a:spcPts val="200"/>
        </a:spcBef>
        <a:buClr>
          <a:schemeClr val="bg2"/>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12712E86-BB78-4024-67AB-2D62ACADF4EA}"/>
              </a:ext>
            </a:extLst>
          </p:cNvPr>
          <p:cNvSpPr>
            <a:spLocks noGrp="1"/>
          </p:cNvSpPr>
          <p:nvPr>
            <p:ph type="body" sz="quarter" idx="10"/>
          </p:nvPr>
        </p:nvSpPr>
        <p:spPr>
          <a:xfrm>
            <a:off x="2176026" y="3793193"/>
            <a:ext cx="7839944" cy="1421603"/>
          </a:xfrm>
        </p:spPr>
        <p:txBody>
          <a:bodyPr>
            <a:normAutofit fontScale="85000" lnSpcReduction="20000"/>
          </a:bodyPr>
          <a:lstStyle/>
          <a:p>
            <a:r>
              <a:rPr lang="fr-FR" sz="3300" dirty="0">
                <a:latin typeface="+mj-lt"/>
              </a:rPr>
              <a:t>Par Pascal Legros</a:t>
            </a:r>
          </a:p>
          <a:p>
            <a:r>
              <a:rPr lang="fr-FR" sz="3300" dirty="0" err="1">
                <a:latin typeface="+mj-lt"/>
              </a:rPr>
              <a:t>Ceo</a:t>
            </a:r>
            <a:endParaRPr lang="fr-FR" sz="3300" dirty="0">
              <a:latin typeface="+mj-lt"/>
            </a:endParaRPr>
          </a:p>
          <a:p>
            <a:r>
              <a:rPr lang="fr-FR" sz="3300" dirty="0" err="1">
                <a:latin typeface="+mj-lt"/>
              </a:rPr>
              <a:t>Arkanum</a:t>
            </a:r>
            <a:endParaRPr lang="fr-FR" sz="3300" dirty="0">
              <a:latin typeface="+mj-lt"/>
            </a:endParaRPr>
          </a:p>
        </p:txBody>
      </p:sp>
      <p:sp>
        <p:nvSpPr>
          <p:cNvPr id="2" name="Espace réservé du texte 1">
            <a:extLst>
              <a:ext uri="{FF2B5EF4-FFF2-40B4-BE49-F238E27FC236}">
                <a16:creationId xmlns:a16="http://schemas.microsoft.com/office/drawing/2014/main" id="{80C4F1EE-57C9-7C11-977E-92DC9A42ADCA}"/>
              </a:ext>
            </a:extLst>
          </p:cNvPr>
          <p:cNvSpPr txBox="1">
            <a:spLocks/>
          </p:cNvSpPr>
          <p:nvPr/>
        </p:nvSpPr>
        <p:spPr>
          <a:xfrm>
            <a:off x="1711510" y="2107175"/>
            <a:ext cx="8768980" cy="1321826"/>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1200"/>
              </a:spcAft>
              <a:buFontTx/>
              <a:buNone/>
              <a:defRPr sz="3000" b="1" kern="1200" cap="all" spc="200" baseline="0">
                <a:solidFill>
                  <a:schemeClr val="bg1"/>
                </a:solidFill>
                <a:latin typeface="+mn-lt"/>
                <a:ea typeface="+mn-ea"/>
                <a:cs typeface="+mn-cs"/>
              </a:defRPr>
            </a:lvl1pPr>
            <a:lvl2pPr marL="7938" indent="0" algn="l" defTabSz="914400" rtl="0" eaLnBrk="1" latinLnBrk="0" hangingPunct="1">
              <a:lnSpc>
                <a:spcPct val="100000"/>
              </a:lnSpc>
              <a:spcBef>
                <a:spcPts val="500"/>
              </a:spcBef>
              <a:buFontTx/>
              <a:buNone/>
              <a:tabLst/>
              <a:defRPr sz="1600" b="1" kern="1200">
                <a:solidFill>
                  <a:schemeClr val="tx1"/>
                </a:solidFill>
                <a:latin typeface="+mn-lt"/>
                <a:ea typeface="+mn-ea"/>
                <a:cs typeface="+mn-cs"/>
              </a:defRPr>
            </a:lvl2pPr>
            <a:lvl3pPr marL="7938" indent="0" algn="l" defTabSz="914400" rtl="0" eaLnBrk="1" latinLnBrk="0" hangingPunct="1">
              <a:lnSpc>
                <a:spcPct val="100000"/>
              </a:lnSpc>
              <a:spcBef>
                <a:spcPts val="500"/>
              </a:spcBef>
              <a:buFontTx/>
              <a:buNone/>
              <a:tabLst/>
              <a:defRPr sz="1600" kern="1200">
                <a:solidFill>
                  <a:schemeClr val="tx1"/>
                </a:solidFill>
                <a:latin typeface="+mn-lt"/>
                <a:ea typeface="+mn-ea"/>
                <a:cs typeface="+mn-cs"/>
              </a:defRPr>
            </a:lvl3pPr>
            <a:lvl4pPr marL="184150" indent="-176213" algn="l" defTabSz="914400" rtl="0" eaLnBrk="1" latinLnBrk="0" hangingPunct="1">
              <a:lnSpc>
                <a:spcPct val="100000"/>
              </a:lnSpc>
              <a:spcBef>
                <a:spcPts val="200"/>
              </a:spcBef>
              <a:buClr>
                <a:schemeClr val="tx2"/>
              </a:buClr>
              <a:buFontTx/>
              <a:buBlip>
                <a:blip r:embed="rId2"/>
              </a:buBlip>
              <a:tabLst/>
              <a:defRPr sz="1600" kern="1200">
                <a:solidFill>
                  <a:schemeClr val="tx1"/>
                </a:solidFill>
                <a:latin typeface="+mn-lt"/>
                <a:ea typeface="+mn-ea"/>
                <a:cs typeface="+mn-cs"/>
              </a:defRPr>
            </a:lvl4pPr>
            <a:lvl5pPr marL="360363" indent="-176213" algn="l" defTabSz="914400" rtl="0" eaLnBrk="1" latinLnBrk="0" hangingPunct="1">
              <a:lnSpc>
                <a:spcPct val="100000"/>
              </a:lnSpc>
              <a:spcBef>
                <a:spcPts val="200"/>
              </a:spcBef>
              <a:buClr>
                <a:schemeClr val="bg2"/>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fr-FR" sz="3600" dirty="0">
                <a:solidFill>
                  <a:schemeClr val="tx1"/>
                </a:solidFill>
                <a:latin typeface="+mj-lt"/>
              </a:rPr>
              <a:t>Financer une reprise d’entreprise : </a:t>
            </a:r>
            <a:br>
              <a:rPr lang="fr-FR" sz="3600" dirty="0">
                <a:solidFill>
                  <a:schemeClr val="tx1"/>
                </a:solidFill>
                <a:latin typeface="+mj-lt"/>
              </a:rPr>
            </a:br>
            <a:r>
              <a:rPr lang="fr-FR" sz="3600" dirty="0">
                <a:solidFill>
                  <a:schemeClr val="tx1"/>
                </a:solidFill>
                <a:latin typeface="+mj-lt"/>
              </a:rPr>
              <a:t>Toutes les solutions à votre portée</a:t>
            </a:r>
          </a:p>
        </p:txBody>
      </p:sp>
    </p:spTree>
    <p:extLst>
      <p:ext uri="{BB962C8B-B14F-4D97-AF65-F5344CB8AC3E}">
        <p14:creationId xmlns:p14="http://schemas.microsoft.com/office/powerpoint/2010/main" val="1878040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DB1DA-07C1-3021-6F59-91D862CC1BB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D8102A9-CB28-DD6B-4EB3-A8DB0390331F}"/>
              </a:ext>
            </a:extLst>
          </p:cNvPr>
          <p:cNvSpPr>
            <a:spLocks noGrp="1"/>
          </p:cNvSpPr>
          <p:nvPr>
            <p:ph idx="1"/>
          </p:nvPr>
        </p:nvSpPr>
        <p:spPr>
          <a:xfrm>
            <a:off x="311696" y="2367949"/>
            <a:ext cx="11371384" cy="2122102"/>
          </a:xfrm>
        </p:spPr>
        <p:txBody>
          <a:bodyPr>
            <a:normAutofit/>
          </a:bodyPr>
          <a:lstStyle/>
          <a:p>
            <a:pPr marL="342900" indent="-342900" algn="just">
              <a:buFont typeface="Wingdings" panose="05000000000000000000" pitchFamily="2" charset="2"/>
              <a:buChar char="Ø"/>
            </a:pPr>
            <a:r>
              <a:rPr lang="fr-FR" sz="2000" b="1" cap="none" dirty="0">
                <a:solidFill>
                  <a:srgbClr val="C00000"/>
                </a:solidFill>
                <a:latin typeface="+mn-lt"/>
              </a:rPr>
              <a:t>La réussite d’un financement de reprise repose souvent sur la combinaison de plusieurs solutions : </a:t>
            </a:r>
            <a:r>
              <a:rPr lang="fr-FR" sz="2000" cap="none" dirty="0">
                <a:solidFill>
                  <a:schemeClr val="tx1"/>
                </a:solidFill>
                <a:latin typeface="+mn-lt"/>
              </a:rPr>
              <a:t>apport personnel, dette bancaire, crédit-vendeur, investisseurs, aides publiques… adaptées au profil du repreneur, à la cible et au contexte économique. </a:t>
            </a:r>
          </a:p>
          <a:p>
            <a:pPr algn="just"/>
            <a:endParaRPr lang="fr-FR" sz="2000" cap="none" dirty="0">
              <a:solidFill>
                <a:schemeClr val="tx1"/>
              </a:solidFill>
              <a:latin typeface="+mn-lt"/>
            </a:endParaRPr>
          </a:p>
          <a:p>
            <a:pPr marL="457200" indent="-457200" algn="just">
              <a:buFont typeface="Wingdings" panose="05000000000000000000" pitchFamily="2" charset="2"/>
              <a:buChar char="Ø"/>
            </a:pPr>
            <a:r>
              <a:rPr lang="fr-FR" sz="2000" b="1" cap="none" dirty="0">
                <a:solidFill>
                  <a:srgbClr val="C00000"/>
                </a:solidFill>
                <a:latin typeface="+mn-lt"/>
              </a:rPr>
              <a:t>Un montage solide rassure les partenaires financiers et maximise les chances de succès</a:t>
            </a:r>
            <a:r>
              <a:rPr lang="fr-FR" sz="2000" b="1" cap="none" dirty="0">
                <a:solidFill>
                  <a:srgbClr val="FF0000"/>
                </a:solidFill>
                <a:latin typeface="+mn-lt"/>
              </a:rPr>
              <a:t>.</a:t>
            </a:r>
          </a:p>
        </p:txBody>
      </p:sp>
      <p:sp>
        <p:nvSpPr>
          <p:cNvPr id="2" name="Titre 1">
            <a:extLst>
              <a:ext uri="{FF2B5EF4-FFF2-40B4-BE49-F238E27FC236}">
                <a16:creationId xmlns:a16="http://schemas.microsoft.com/office/drawing/2014/main" id="{9C61474A-4263-60A8-9687-3DE7BA87AD9C}"/>
              </a:ext>
            </a:extLst>
          </p:cNvPr>
          <p:cNvSpPr>
            <a:spLocks noGrp="1"/>
          </p:cNvSpPr>
          <p:nvPr>
            <p:ph type="title"/>
          </p:nvPr>
        </p:nvSpPr>
        <p:spPr>
          <a:xfrm>
            <a:off x="-767257" y="330478"/>
            <a:ext cx="3424752" cy="764992"/>
          </a:xfrm>
        </p:spPr>
        <p:txBody>
          <a:bodyPr/>
          <a:lstStyle/>
          <a:p>
            <a:r>
              <a:rPr lang="fr-FR" b="1" dirty="0">
                <a:solidFill>
                  <a:srgbClr val="C00000"/>
                </a:solidFill>
              </a:rPr>
              <a:t>À retenir</a:t>
            </a:r>
            <a:r>
              <a:rPr lang="fr-FR" dirty="0">
                <a:solidFill>
                  <a:srgbClr val="C00000"/>
                </a:solidFill>
              </a:rPr>
              <a:t> : </a:t>
            </a:r>
            <a:br>
              <a:rPr lang="fr-FR" dirty="0">
                <a:solidFill>
                  <a:srgbClr val="C00000"/>
                </a:solidFill>
              </a:rPr>
            </a:br>
            <a:endParaRPr lang="fr-FR" dirty="0">
              <a:solidFill>
                <a:srgbClr val="C00000"/>
              </a:solidFill>
            </a:endParaRPr>
          </a:p>
        </p:txBody>
      </p:sp>
    </p:spTree>
    <p:extLst>
      <p:ext uri="{BB962C8B-B14F-4D97-AF65-F5344CB8AC3E}">
        <p14:creationId xmlns:p14="http://schemas.microsoft.com/office/powerpoint/2010/main" val="4102045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FE293-35A4-8AD1-CF3D-4DA5B1223082}"/>
            </a:ext>
          </a:extLst>
        </p:cNvPr>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3D405E4C-07CB-2E92-3D66-D4595C17292D}"/>
              </a:ext>
            </a:extLst>
          </p:cNvPr>
          <p:cNvGraphicFramePr>
            <a:graphicFrameLocks noGrp="1"/>
          </p:cNvGraphicFramePr>
          <p:nvPr>
            <p:ph idx="1"/>
            <p:extLst>
              <p:ext uri="{D42A27DB-BD31-4B8C-83A1-F6EECF244321}">
                <p14:modId xmlns:p14="http://schemas.microsoft.com/office/powerpoint/2010/main" val="3458666303"/>
              </p:ext>
            </p:extLst>
          </p:nvPr>
        </p:nvGraphicFramePr>
        <p:xfrm>
          <a:off x="97282" y="769540"/>
          <a:ext cx="10422845" cy="5957116"/>
        </p:xfrm>
        <a:graphic>
          <a:graphicData uri="http://schemas.openxmlformats.org/drawingml/2006/table">
            <a:tbl>
              <a:tblPr firstRow="1" firstCol="1" bandRow="1">
                <a:tableStyleId>{5C22544A-7EE6-4342-B048-85BDC9FD1C3A}</a:tableStyleId>
              </a:tblPr>
              <a:tblGrid>
                <a:gridCol w="1823637">
                  <a:extLst>
                    <a:ext uri="{9D8B030D-6E8A-4147-A177-3AD203B41FA5}">
                      <a16:colId xmlns:a16="http://schemas.microsoft.com/office/drawing/2014/main" val="3803284390"/>
                    </a:ext>
                  </a:extLst>
                </a:gridCol>
                <a:gridCol w="2714456">
                  <a:extLst>
                    <a:ext uri="{9D8B030D-6E8A-4147-A177-3AD203B41FA5}">
                      <a16:colId xmlns:a16="http://schemas.microsoft.com/office/drawing/2014/main" val="10664485"/>
                    </a:ext>
                  </a:extLst>
                </a:gridCol>
                <a:gridCol w="1575303">
                  <a:extLst>
                    <a:ext uri="{9D8B030D-6E8A-4147-A177-3AD203B41FA5}">
                      <a16:colId xmlns:a16="http://schemas.microsoft.com/office/drawing/2014/main" val="3675958466"/>
                    </a:ext>
                  </a:extLst>
                </a:gridCol>
                <a:gridCol w="2227152">
                  <a:extLst>
                    <a:ext uri="{9D8B030D-6E8A-4147-A177-3AD203B41FA5}">
                      <a16:colId xmlns:a16="http://schemas.microsoft.com/office/drawing/2014/main" val="4128788780"/>
                    </a:ext>
                  </a:extLst>
                </a:gridCol>
                <a:gridCol w="2082297">
                  <a:extLst>
                    <a:ext uri="{9D8B030D-6E8A-4147-A177-3AD203B41FA5}">
                      <a16:colId xmlns:a16="http://schemas.microsoft.com/office/drawing/2014/main" val="1069925312"/>
                    </a:ext>
                  </a:extLst>
                </a:gridCol>
              </a:tblGrid>
              <a:tr h="355456">
                <a:tc>
                  <a:txBody>
                    <a:bodyPr/>
                    <a:lstStyle/>
                    <a:p>
                      <a:pPr>
                        <a:lnSpc>
                          <a:spcPct val="115000"/>
                        </a:lnSpc>
                        <a:spcBef>
                          <a:spcPts val="1200"/>
                        </a:spcBef>
                        <a:spcAft>
                          <a:spcPts val="1200"/>
                        </a:spcAft>
                        <a:buNone/>
                      </a:pPr>
                      <a:r>
                        <a:rPr lang="fr-FR" sz="1800" kern="0" dirty="0">
                          <a:solidFill>
                            <a:schemeClr val="tx1"/>
                          </a:solidFill>
                          <a:effectLst/>
                        </a:rPr>
                        <a:t>Solution</a:t>
                      </a:r>
                      <a:endParaRPr lang="fr-FR"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62929" marB="62929">
                    <a:solidFill>
                      <a:schemeClr val="bg2"/>
                    </a:solidFill>
                  </a:tcPr>
                </a:tc>
                <a:tc>
                  <a:txBody>
                    <a:bodyPr/>
                    <a:lstStyle/>
                    <a:p>
                      <a:pPr>
                        <a:lnSpc>
                          <a:spcPct val="115000"/>
                        </a:lnSpc>
                        <a:spcBef>
                          <a:spcPts val="1200"/>
                        </a:spcBef>
                        <a:spcAft>
                          <a:spcPts val="1200"/>
                        </a:spcAft>
                        <a:buNone/>
                      </a:pPr>
                      <a:r>
                        <a:rPr lang="fr-FR" sz="1800" kern="0" dirty="0">
                          <a:solidFill>
                            <a:schemeClr val="tx1"/>
                          </a:solidFill>
                          <a:effectLst/>
                        </a:rPr>
                        <a:t>Description</a:t>
                      </a:r>
                      <a:endParaRPr lang="fr-FR"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62929" marB="62929">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Bef>
                          <a:spcPts val="1200"/>
                        </a:spcBef>
                        <a:spcAft>
                          <a:spcPts val="1200"/>
                        </a:spcAft>
                        <a:buNone/>
                      </a:pPr>
                      <a:r>
                        <a:rPr lang="fr-FR" sz="1800" kern="0" dirty="0">
                          <a:solidFill>
                            <a:schemeClr val="tx1"/>
                          </a:solidFill>
                          <a:effectLst/>
                        </a:rPr>
                        <a:t>Montant/part</a:t>
                      </a:r>
                      <a:endParaRPr lang="fr-FR"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62929" marB="62929">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Bef>
                          <a:spcPts val="1200"/>
                        </a:spcBef>
                        <a:spcAft>
                          <a:spcPts val="1200"/>
                        </a:spcAft>
                        <a:buNone/>
                      </a:pPr>
                      <a:r>
                        <a:rPr lang="fr-FR" sz="1800" kern="0" dirty="0">
                          <a:solidFill>
                            <a:schemeClr val="tx1"/>
                          </a:solidFill>
                          <a:effectLst/>
                        </a:rPr>
                        <a:t>Avantages</a:t>
                      </a:r>
                      <a:endParaRPr lang="fr-FR"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62929" marB="62929">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Bef>
                          <a:spcPts val="1200"/>
                        </a:spcBef>
                        <a:spcAft>
                          <a:spcPts val="1200"/>
                        </a:spcAft>
                        <a:buNone/>
                      </a:pPr>
                      <a:r>
                        <a:rPr lang="fr-FR" sz="1800" kern="0" dirty="0">
                          <a:solidFill>
                            <a:schemeClr val="tx1"/>
                          </a:solidFill>
                          <a:effectLst/>
                        </a:rPr>
                        <a:t>Limites</a:t>
                      </a:r>
                      <a:endParaRPr lang="fr-FR"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62929" marB="62929">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75051776"/>
                  </a:ext>
                </a:extLst>
              </a:tr>
              <a:tr h="550248">
                <a:tc>
                  <a:txBody>
                    <a:bodyPr/>
                    <a:lstStyle/>
                    <a:p>
                      <a:pPr>
                        <a:lnSpc>
                          <a:spcPct val="115000"/>
                        </a:lnSpc>
                        <a:spcBef>
                          <a:spcPts val="1200"/>
                        </a:spcBef>
                        <a:spcAft>
                          <a:spcPts val="1200"/>
                        </a:spcAft>
                        <a:buNone/>
                      </a:pPr>
                      <a:r>
                        <a:rPr lang="fr-FR" sz="1400" kern="0" dirty="0">
                          <a:effectLst/>
                        </a:rPr>
                        <a:t>Apport personnel</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R w="12700" cap="flat" cmpd="sng" algn="ctr">
                      <a:solidFill>
                        <a:schemeClr val="tx1"/>
                      </a:solidFill>
                      <a:prstDash val="solid"/>
                      <a:round/>
                      <a:headEnd type="none" w="med" len="med"/>
                      <a:tailEnd type="none" w="med" len="med"/>
                    </a:lnR>
                    <a:solidFill>
                      <a:schemeClr val="tx1"/>
                    </a:solidFill>
                  </a:tcPr>
                </a:tc>
                <a:tc>
                  <a:txBody>
                    <a:bodyPr/>
                    <a:lstStyle/>
                    <a:p>
                      <a:pPr>
                        <a:lnSpc>
                          <a:spcPct val="115000"/>
                        </a:lnSpc>
                        <a:spcBef>
                          <a:spcPts val="1200"/>
                        </a:spcBef>
                        <a:spcAft>
                          <a:spcPts val="1200"/>
                        </a:spcAft>
                        <a:buNone/>
                      </a:pPr>
                      <a:r>
                        <a:rPr lang="fr-FR" sz="1200" kern="0" dirty="0">
                          <a:effectLst/>
                        </a:rPr>
                        <a:t>Fonds propres du repreneur.</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a:effectLst/>
                        </a:rPr>
                        <a:t>20-30% du prix</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dirty="0">
                          <a:effectLst/>
                        </a:rPr>
                        <a:t>Montre l’implication, rassure les financeurs</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dirty="0">
                          <a:effectLst/>
                        </a:rPr>
                        <a:t>Limité par la capacité d’épargne</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5104935"/>
                  </a:ext>
                </a:extLst>
              </a:tr>
              <a:tr h="642498">
                <a:tc>
                  <a:txBody>
                    <a:bodyPr/>
                    <a:lstStyle/>
                    <a:p>
                      <a:pPr>
                        <a:lnSpc>
                          <a:spcPct val="115000"/>
                        </a:lnSpc>
                        <a:spcBef>
                          <a:spcPts val="1200"/>
                        </a:spcBef>
                        <a:spcAft>
                          <a:spcPts val="1200"/>
                        </a:spcAft>
                        <a:buNone/>
                      </a:pPr>
                      <a:r>
                        <a:rPr lang="fr-FR" sz="1400" kern="0">
                          <a:effectLst/>
                        </a:rPr>
                        <a:t>Love money / Entourage</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R w="12700" cap="flat" cmpd="sng" algn="ctr">
                      <a:solidFill>
                        <a:schemeClr val="tx1"/>
                      </a:solidFill>
                      <a:prstDash val="solid"/>
                      <a:round/>
                      <a:headEnd type="none" w="med" len="med"/>
                      <a:tailEnd type="none" w="med" len="med"/>
                    </a:lnR>
                    <a:solidFill>
                      <a:schemeClr val="tx1"/>
                    </a:solidFill>
                  </a:tcPr>
                </a:tc>
                <a:tc>
                  <a:txBody>
                    <a:bodyPr/>
                    <a:lstStyle/>
                    <a:p>
                      <a:pPr>
                        <a:lnSpc>
                          <a:spcPct val="115000"/>
                        </a:lnSpc>
                        <a:spcBef>
                          <a:spcPts val="1200"/>
                        </a:spcBef>
                        <a:spcAft>
                          <a:spcPts val="1200"/>
                        </a:spcAft>
                        <a:buNone/>
                      </a:pPr>
                      <a:r>
                        <a:rPr lang="fr-FR" sz="1200" kern="0">
                          <a:effectLst/>
                        </a:rPr>
                        <a:t>Fonds apportés par la famille ou les amis.</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a:effectLst/>
                        </a:rPr>
                        <a:t>Variable</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dirty="0">
                          <a:effectLst/>
                        </a:rPr>
                        <a:t>Flexibilité, confiance</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dirty="0">
                          <a:effectLst/>
                        </a:rPr>
                        <a:t>Risqué pour les relations personnelles</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0405550"/>
                  </a:ext>
                </a:extLst>
              </a:tr>
              <a:tr h="635385">
                <a:tc>
                  <a:txBody>
                    <a:bodyPr/>
                    <a:lstStyle/>
                    <a:p>
                      <a:pPr>
                        <a:lnSpc>
                          <a:spcPct val="115000"/>
                        </a:lnSpc>
                        <a:spcBef>
                          <a:spcPts val="1200"/>
                        </a:spcBef>
                        <a:spcAft>
                          <a:spcPts val="1200"/>
                        </a:spcAft>
                        <a:buNone/>
                      </a:pPr>
                      <a:r>
                        <a:rPr lang="fr-FR" sz="1400" kern="0" dirty="0">
                          <a:effectLst/>
                        </a:rPr>
                        <a:t>Prêt d’honneur</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R w="12700" cap="flat" cmpd="sng" algn="ctr">
                      <a:solidFill>
                        <a:schemeClr val="tx1"/>
                      </a:solidFill>
                      <a:prstDash val="solid"/>
                      <a:round/>
                      <a:headEnd type="none" w="med" len="med"/>
                      <a:tailEnd type="none" w="med" len="med"/>
                    </a:lnR>
                    <a:solidFill>
                      <a:schemeClr val="tx1"/>
                    </a:solidFill>
                  </a:tcPr>
                </a:tc>
                <a:tc>
                  <a:txBody>
                    <a:bodyPr/>
                    <a:lstStyle/>
                    <a:p>
                      <a:pPr>
                        <a:lnSpc>
                          <a:spcPct val="115000"/>
                        </a:lnSpc>
                        <a:spcBef>
                          <a:spcPts val="1200"/>
                        </a:spcBef>
                        <a:spcAft>
                          <a:spcPts val="1200"/>
                        </a:spcAft>
                        <a:buNone/>
                      </a:pPr>
                      <a:r>
                        <a:rPr lang="fr-FR" sz="1200" kern="0" dirty="0">
                          <a:effectLst/>
                        </a:rPr>
                        <a:t>Prêt à taux zéro, sans garantie, accordé à la personne</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dirty="0">
                          <a:effectLst/>
                        </a:rPr>
                        <a:t>2 000 à 90 000 €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a:effectLst/>
                        </a:rPr>
                        <a:t>Renforce l’apport personnel, effet de levier bancaire</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a:effectLst/>
                        </a:rPr>
                        <a:t>Soumis à sélection, montant limité</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3677796"/>
                  </a:ext>
                </a:extLst>
              </a:tr>
              <a:tr h="1170788">
                <a:tc>
                  <a:txBody>
                    <a:bodyPr/>
                    <a:lstStyle/>
                    <a:p>
                      <a:pPr>
                        <a:lnSpc>
                          <a:spcPct val="115000"/>
                        </a:lnSpc>
                        <a:spcBef>
                          <a:spcPts val="1200"/>
                        </a:spcBef>
                        <a:spcAft>
                          <a:spcPts val="1200"/>
                        </a:spcAft>
                        <a:buNone/>
                      </a:pPr>
                      <a:r>
                        <a:rPr lang="fr-FR" sz="1400" kern="0" dirty="0">
                          <a:effectLst/>
                        </a:rPr>
                        <a:t>Aides publiques (ACRE, ARCE, etc.)</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R w="12700" cap="flat" cmpd="sng" algn="ctr">
                      <a:solidFill>
                        <a:schemeClr val="tx1"/>
                      </a:solidFill>
                      <a:prstDash val="solid"/>
                      <a:round/>
                      <a:headEnd type="none" w="med" len="med"/>
                      <a:tailEnd type="none" w="med" len="med"/>
                    </a:lnR>
                    <a:solidFill>
                      <a:schemeClr val="tx1"/>
                    </a:solidFill>
                  </a:tcPr>
                </a:tc>
                <a:tc>
                  <a:txBody>
                    <a:bodyPr/>
                    <a:lstStyle/>
                    <a:p>
                      <a:pPr>
                        <a:lnSpc>
                          <a:spcPct val="115000"/>
                        </a:lnSpc>
                        <a:spcBef>
                          <a:spcPts val="1200"/>
                        </a:spcBef>
                        <a:spcAft>
                          <a:spcPts val="1200"/>
                        </a:spcAft>
                        <a:buNone/>
                      </a:pPr>
                      <a:r>
                        <a:rPr lang="fr-FR" sz="1200" kern="0" dirty="0">
                          <a:effectLst/>
                        </a:rPr>
                        <a:t>ACRE : exonération partielle et temporaire de cotisations sociales. </a:t>
                      </a:r>
                      <a:br>
                        <a:rPr lang="fr-FR" sz="1200" kern="0" dirty="0">
                          <a:effectLst/>
                        </a:rPr>
                      </a:br>
                      <a:r>
                        <a:rPr lang="fr-FR" sz="1200" kern="0" dirty="0">
                          <a:effectLst/>
                        </a:rPr>
                        <a:t>ARCE : 60% du reliquat des droits à l’assurance chômage</a:t>
                      </a:r>
                      <a:br>
                        <a:rPr lang="fr-FR" sz="1200" kern="0" dirty="0">
                          <a:effectLst/>
                        </a:rPr>
                      </a:br>
                      <a:r>
                        <a:rPr lang="fr-FR" sz="1200" kern="0" dirty="0">
                          <a:effectLst/>
                        </a:rPr>
                        <a:t>Subvention, etc.</a:t>
                      </a: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a:effectLst/>
                        </a:rPr>
                        <a:t>Variable</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a:effectLst/>
                        </a:rPr>
                        <a:t>Réduit le coût global, effet de levier</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dirty="0">
                          <a:effectLst/>
                        </a:rPr>
                        <a:t>Critères d’éligibilité, procédures administratives</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2211301"/>
                  </a:ext>
                </a:extLst>
              </a:tr>
              <a:tr h="564299">
                <a:tc>
                  <a:txBody>
                    <a:bodyPr/>
                    <a:lstStyle/>
                    <a:p>
                      <a:pPr>
                        <a:lnSpc>
                          <a:spcPct val="115000"/>
                        </a:lnSpc>
                        <a:spcBef>
                          <a:spcPts val="1200"/>
                        </a:spcBef>
                        <a:spcAft>
                          <a:spcPts val="1200"/>
                        </a:spcAft>
                        <a:buNone/>
                      </a:pPr>
                      <a:r>
                        <a:rPr lang="fr-FR" sz="1400" kern="0" dirty="0">
                          <a:effectLst/>
                        </a:rPr>
                        <a:t>Crédit-vendeur</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R w="12700" cap="flat" cmpd="sng" algn="ctr">
                      <a:solidFill>
                        <a:schemeClr val="tx1"/>
                      </a:solidFill>
                      <a:prstDash val="solid"/>
                      <a:round/>
                      <a:headEnd type="none" w="med" len="med"/>
                      <a:tailEnd type="none" w="med" len="med"/>
                    </a:lnR>
                    <a:solidFill>
                      <a:schemeClr val="tx1"/>
                    </a:solidFill>
                  </a:tcPr>
                </a:tc>
                <a:tc>
                  <a:txBody>
                    <a:bodyPr/>
                    <a:lstStyle/>
                    <a:p>
                      <a:pPr>
                        <a:lnSpc>
                          <a:spcPct val="115000"/>
                        </a:lnSpc>
                        <a:spcBef>
                          <a:spcPts val="1200"/>
                        </a:spcBef>
                        <a:spcAft>
                          <a:spcPts val="1200"/>
                        </a:spcAft>
                        <a:buNone/>
                      </a:pPr>
                      <a:r>
                        <a:rPr lang="fr-FR" sz="1200" kern="0" dirty="0">
                          <a:effectLst/>
                        </a:rPr>
                        <a:t>Le cédant accorde un paiement échelonné</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dirty="0">
                          <a:effectLst/>
                        </a:rPr>
                        <a:t>Jusqu’à 50% du prix</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a:effectLst/>
                        </a:rPr>
                        <a:t>Souplesse, confiance accrue des banques</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dirty="0">
                          <a:effectLst/>
                        </a:rPr>
                        <a:t>Dépend de l’accord du vendeur</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4103607"/>
                  </a:ext>
                </a:extLst>
              </a:tr>
              <a:tr h="564299">
                <a:tc>
                  <a:txBody>
                    <a:bodyPr/>
                    <a:lstStyle/>
                    <a:p>
                      <a:pPr>
                        <a:lnSpc>
                          <a:spcPct val="115000"/>
                        </a:lnSpc>
                        <a:spcBef>
                          <a:spcPts val="1200"/>
                        </a:spcBef>
                        <a:spcAft>
                          <a:spcPts val="1200"/>
                        </a:spcAft>
                        <a:buNone/>
                      </a:pPr>
                      <a:r>
                        <a:rPr lang="fr-FR" sz="1400" kern="0">
                          <a:effectLst/>
                        </a:rPr>
                        <a:t>Crédit bancaire</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R w="12700" cap="flat" cmpd="sng" algn="ctr">
                      <a:solidFill>
                        <a:schemeClr val="tx1"/>
                      </a:solidFill>
                      <a:prstDash val="solid"/>
                      <a:round/>
                      <a:headEnd type="none" w="med" len="med"/>
                      <a:tailEnd type="none" w="med" len="med"/>
                    </a:lnR>
                    <a:solidFill>
                      <a:schemeClr val="tx1"/>
                    </a:solidFill>
                  </a:tcPr>
                </a:tc>
                <a:tc>
                  <a:txBody>
                    <a:bodyPr/>
                    <a:lstStyle/>
                    <a:p>
                      <a:pPr>
                        <a:lnSpc>
                          <a:spcPct val="115000"/>
                        </a:lnSpc>
                        <a:spcBef>
                          <a:spcPts val="1200"/>
                        </a:spcBef>
                        <a:spcAft>
                          <a:spcPts val="1200"/>
                        </a:spcAft>
                        <a:buNone/>
                      </a:pPr>
                      <a:r>
                        <a:rPr lang="fr-FR" sz="1200" kern="0">
                          <a:effectLst/>
                        </a:rPr>
                        <a:t>Prêt classique, généralement sur 5 à 7 ans</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a:effectLst/>
                        </a:rPr>
                        <a:t>Jusqu’à 70% du prix</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a:effectLst/>
                        </a:rPr>
                        <a:t>Montant important, effet de levier</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a:effectLst/>
                        </a:rPr>
                        <a:t>Garanties exigées, analyse de risque poussée</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4261625"/>
                  </a:ext>
                </a:extLst>
              </a:tr>
              <a:tr h="760137">
                <a:tc>
                  <a:txBody>
                    <a:bodyPr/>
                    <a:lstStyle/>
                    <a:p>
                      <a:pPr>
                        <a:lnSpc>
                          <a:spcPct val="115000"/>
                        </a:lnSpc>
                        <a:spcBef>
                          <a:spcPts val="1200"/>
                        </a:spcBef>
                        <a:spcAft>
                          <a:spcPts val="1200"/>
                        </a:spcAft>
                        <a:buNone/>
                      </a:pPr>
                      <a:r>
                        <a:rPr lang="fr-FR" sz="1400" kern="0">
                          <a:effectLst/>
                        </a:rPr>
                        <a:t>Bpifrance (prêt transmission)</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R w="12700" cap="flat" cmpd="sng" algn="ctr">
                      <a:solidFill>
                        <a:schemeClr val="tx1"/>
                      </a:solidFill>
                      <a:prstDash val="solid"/>
                      <a:round/>
                      <a:headEnd type="none" w="med" len="med"/>
                      <a:tailEnd type="none" w="med" len="med"/>
                    </a:lnR>
                    <a:solidFill>
                      <a:schemeClr val="tx1"/>
                    </a:solidFill>
                  </a:tcPr>
                </a:tc>
                <a:tc>
                  <a:txBody>
                    <a:bodyPr/>
                    <a:lstStyle/>
                    <a:p>
                      <a:pPr>
                        <a:lnSpc>
                          <a:spcPct val="115000"/>
                        </a:lnSpc>
                        <a:spcBef>
                          <a:spcPts val="1200"/>
                        </a:spcBef>
                        <a:spcAft>
                          <a:spcPts val="1200"/>
                        </a:spcAft>
                        <a:buNone/>
                      </a:pPr>
                      <a:r>
                        <a:rPr lang="fr-FR" sz="1200" kern="0">
                          <a:effectLst/>
                        </a:rPr>
                        <a:t>Prêt complémentaire sans garantie ni caution personnelle</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a:effectLst/>
                        </a:rPr>
                        <a:t>40 000 à 5 000 000 €</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dirty="0">
                          <a:effectLst/>
                        </a:rPr>
                        <a:t>Sans garantie, complémentaire au prêt bancaire, différé d’amortissement (24 mois max)</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dirty="0">
                          <a:effectLst/>
                        </a:rPr>
                        <a:t>Doit être adossé à un autre prêt bancaire</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5961366"/>
                  </a:ext>
                </a:extLst>
              </a:tr>
              <a:tr h="642498">
                <a:tc>
                  <a:txBody>
                    <a:bodyPr/>
                    <a:lstStyle/>
                    <a:p>
                      <a:pPr>
                        <a:lnSpc>
                          <a:spcPct val="115000"/>
                        </a:lnSpc>
                        <a:spcBef>
                          <a:spcPts val="1200"/>
                        </a:spcBef>
                        <a:spcAft>
                          <a:spcPts val="1200"/>
                        </a:spcAft>
                        <a:buNone/>
                      </a:pPr>
                      <a:r>
                        <a:rPr lang="fr-FR" sz="1400" kern="0" dirty="0">
                          <a:effectLst/>
                        </a:rPr>
                        <a:t>Levée de fonds / investisseurs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R w="12700" cap="flat" cmpd="sng" algn="ctr">
                      <a:solidFill>
                        <a:schemeClr val="tx1"/>
                      </a:solidFill>
                      <a:prstDash val="solid"/>
                      <a:round/>
                      <a:headEnd type="none" w="med" len="med"/>
                      <a:tailEnd type="none" w="med" len="med"/>
                    </a:lnR>
                    <a:solidFill>
                      <a:schemeClr val="tx1"/>
                    </a:solidFill>
                  </a:tcPr>
                </a:tc>
                <a:tc>
                  <a:txBody>
                    <a:bodyPr/>
                    <a:lstStyle/>
                    <a:p>
                      <a:pPr>
                        <a:lnSpc>
                          <a:spcPct val="115000"/>
                        </a:lnSpc>
                        <a:spcBef>
                          <a:spcPts val="1200"/>
                        </a:spcBef>
                        <a:spcAft>
                          <a:spcPts val="1200"/>
                        </a:spcAft>
                        <a:buNone/>
                      </a:pPr>
                      <a:r>
                        <a:rPr lang="fr-FR" sz="1200" kern="0" dirty="0">
                          <a:effectLst/>
                        </a:rPr>
                        <a:t>Entrée de business </a:t>
                      </a:r>
                      <a:r>
                        <a:rPr lang="fr-FR" sz="1200" kern="0" dirty="0" err="1">
                          <a:effectLst/>
                        </a:rPr>
                        <a:t>angels</a:t>
                      </a:r>
                      <a:r>
                        <a:rPr lang="fr-FR" sz="1200" kern="0" dirty="0">
                          <a:effectLst/>
                        </a:rPr>
                        <a:t> ou fonds au capital</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a:effectLst/>
                        </a:rPr>
                        <a:t>Variable</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a:effectLst/>
                        </a:rPr>
                        <a:t>Apport de compétences et de réseau</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200" kern="0" dirty="0">
                          <a:effectLst/>
                        </a:rPr>
                        <a:t>Dilution du capital, processus long</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29" marR="62929" marT="71844" marB="718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8616819"/>
                  </a:ext>
                </a:extLst>
              </a:tr>
            </a:tbl>
          </a:graphicData>
        </a:graphic>
      </p:graphicFrame>
      <p:sp>
        <p:nvSpPr>
          <p:cNvPr id="2" name="Titre 1">
            <a:extLst>
              <a:ext uri="{FF2B5EF4-FFF2-40B4-BE49-F238E27FC236}">
                <a16:creationId xmlns:a16="http://schemas.microsoft.com/office/drawing/2014/main" id="{DF13F08B-2D7D-89FC-7694-531A3E797C64}"/>
              </a:ext>
            </a:extLst>
          </p:cNvPr>
          <p:cNvSpPr>
            <a:spLocks noGrp="1"/>
          </p:cNvSpPr>
          <p:nvPr>
            <p:ph type="title"/>
          </p:nvPr>
        </p:nvSpPr>
        <p:spPr>
          <a:xfrm>
            <a:off x="-767257" y="140356"/>
            <a:ext cx="8555428" cy="484330"/>
          </a:xfrm>
        </p:spPr>
        <p:txBody>
          <a:bodyPr/>
          <a:lstStyle/>
          <a:p>
            <a:r>
              <a:rPr lang="fr-FR" sz="3200" dirty="0"/>
              <a:t>Synthèse des solutions de financement (1/2)</a:t>
            </a:r>
          </a:p>
        </p:txBody>
      </p:sp>
    </p:spTree>
    <p:extLst>
      <p:ext uri="{BB962C8B-B14F-4D97-AF65-F5344CB8AC3E}">
        <p14:creationId xmlns:p14="http://schemas.microsoft.com/office/powerpoint/2010/main" val="946056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78B87-BD81-344D-7EB5-0462ED15FEEA}"/>
            </a:ext>
          </a:extLst>
        </p:cNvPr>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AD850E51-1EAD-6BDE-FAAA-CAA9E09A964C}"/>
              </a:ext>
            </a:extLst>
          </p:cNvPr>
          <p:cNvGraphicFramePr>
            <a:graphicFrameLocks noGrp="1"/>
          </p:cNvGraphicFramePr>
          <p:nvPr>
            <p:ph idx="1"/>
            <p:extLst>
              <p:ext uri="{D42A27DB-BD31-4B8C-83A1-F6EECF244321}">
                <p14:modId xmlns:p14="http://schemas.microsoft.com/office/powerpoint/2010/main" val="2250365929"/>
              </p:ext>
            </p:extLst>
          </p:nvPr>
        </p:nvGraphicFramePr>
        <p:xfrm>
          <a:off x="268940" y="1804093"/>
          <a:ext cx="10242133" cy="4551886"/>
        </p:xfrm>
        <a:graphic>
          <a:graphicData uri="http://schemas.openxmlformats.org/drawingml/2006/table">
            <a:tbl>
              <a:tblPr firstRow="1" firstCol="1" bandRow="1">
                <a:tableStyleId>{5C22544A-7EE6-4342-B048-85BDC9FD1C3A}</a:tableStyleId>
              </a:tblPr>
              <a:tblGrid>
                <a:gridCol w="1997337">
                  <a:extLst>
                    <a:ext uri="{9D8B030D-6E8A-4147-A177-3AD203B41FA5}">
                      <a16:colId xmlns:a16="http://schemas.microsoft.com/office/drawing/2014/main" val="1569575620"/>
                    </a:ext>
                  </a:extLst>
                </a:gridCol>
                <a:gridCol w="2550167">
                  <a:extLst>
                    <a:ext uri="{9D8B030D-6E8A-4147-A177-3AD203B41FA5}">
                      <a16:colId xmlns:a16="http://schemas.microsoft.com/office/drawing/2014/main" val="3989826564"/>
                    </a:ext>
                  </a:extLst>
                </a:gridCol>
                <a:gridCol w="1593409">
                  <a:extLst>
                    <a:ext uri="{9D8B030D-6E8A-4147-A177-3AD203B41FA5}">
                      <a16:colId xmlns:a16="http://schemas.microsoft.com/office/drawing/2014/main" val="4128219258"/>
                    </a:ext>
                  </a:extLst>
                </a:gridCol>
                <a:gridCol w="2055137">
                  <a:extLst>
                    <a:ext uri="{9D8B030D-6E8A-4147-A177-3AD203B41FA5}">
                      <a16:colId xmlns:a16="http://schemas.microsoft.com/office/drawing/2014/main" val="1274636282"/>
                    </a:ext>
                  </a:extLst>
                </a:gridCol>
                <a:gridCol w="2046083">
                  <a:extLst>
                    <a:ext uri="{9D8B030D-6E8A-4147-A177-3AD203B41FA5}">
                      <a16:colId xmlns:a16="http://schemas.microsoft.com/office/drawing/2014/main" val="2901295667"/>
                    </a:ext>
                  </a:extLst>
                </a:gridCol>
              </a:tblGrid>
              <a:tr h="1018566">
                <a:tc>
                  <a:txBody>
                    <a:bodyPr/>
                    <a:lstStyle/>
                    <a:p>
                      <a:pPr>
                        <a:lnSpc>
                          <a:spcPct val="115000"/>
                        </a:lnSpc>
                        <a:spcBef>
                          <a:spcPts val="1200"/>
                        </a:spcBef>
                        <a:spcAft>
                          <a:spcPts val="1200"/>
                        </a:spcAft>
                        <a:buNone/>
                      </a:pPr>
                      <a:r>
                        <a:rPr lang="fr-FR" sz="1600" kern="0" dirty="0" err="1">
                          <a:solidFill>
                            <a:schemeClr val="bg1"/>
                          </a:solidFill>
                          <a:effectLst/>
                        </a:rPr>
                        <a:t>Crowdlending</a:t>
                      </a:r>
                      <a:r>
                        <a:rPr lang="fr-FR" sz="1600" kern="0" dirty="0">
                          <a:solidFill>
                            <a:schemeClr val="bg1"/>
                          </a:solidFill>
                          <a:effectLst/>
                        </a:rPr>
                        <a:t> / Crowdfunding</a:t>
                      </a:r>
                      <a:endParaRPr lang="fr-FR"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R w="12700" cap="flat" cmpd="sng" algn="ctr">
                      <a:solidFill>
                        <a:schemeClr val="tx1"/>
                      </a:solidFill>
                      <a:prstDash val="solid"/>
                      <a:round/>
                      <a:headEnd type="none" w="med" len="med"/>
                      <a:tailEnd type="none" w="med" len="med"/>
                    </a:lnR>
                    <a:solidFill>
                      <a:schemeClr val="tx1"/>
                    </a:solidFill>
                  </a:tcPr>
                </a:tc>
                <a:tc>
                  <a:txBody>
                    <a:bodyPr/>
                    <a:lstStyle/>
                    <a:p>
                      <a:pPr>
                        <a:lnSpc>
                          <a:spcPct val="115000"/>
                        </a:lnSpc>
                        <a:spcBef>
                          <a:spcPts val="1200"/>
                        </a:spcBef>
                        <a:spcAft>
                          <a:spcPts val="1200"/>
                        </a:spcAft>
                        <a:buNone/>
                      </a:pPr>
                      <a:r>
                        <a:rPr lang="fr-FR" sz="1400" b="0" kern="0" dirty="0">
                          <a:solidFill>
                            <a:schemeClr val="tx1"/>
                          </a:solidFill>
                          <a:effectLst/>
                        </a:rPr>
                        <a:t>Emprunt ou levée de fonds via plateformes</a:t>
                      </a:r>
                      <a:endParaRPr lang="fr-FR" sz="14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400" b="0" kern="0" dirty="0">
                          <a:solidFill>
                            <a:schemeClr val="tx1"/>
                          </a:solidFill>
                          <a:effectLst/>
                        </a:rPr>
                        <a:t>Variable</a:t>
                      </a:r>
                      <a:endParaRPr lang="fr-FR" sz="14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400" b="0" kern="0" dirty="0">
                          <a:solidFill>
                            <a:schemeClr val="tx1"/>
                          </a:solidFill>
                          <a:effectLst/>
                        </a:rPr>
                        <a:t>Rapidité, diversification des sources</a:t>
                      </a:r>
                      <a:endParaRPr lang="fr-FR" sz="14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400" b="0" kern="0" dirty="0">
                          <a:solidFill>
                            <a:schemeClr val="tx1"/>
                          </a:solidFill>
                          <a:effectLst/>
                        </a:rPr>
                        <a:t>Taux d’intérêt parfois élevés, notoriété requise</a:t>
                      </a:r>
                      <a:endParaRPr lang="fr-FR" sz="14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410511"/>
                  </a:ext>
                </a:extLst>
              </a:tr>
              <a:tr h="910157">
                <a:tc>
                  <a:txBody>
                    <a:bodyPr/>
                    <a:lstStyle/>
                    <a:p>
                      <a:pPr>
                        <a:lnSpc>
                          <a:spcPct val="115000"/>
                        </a:lnSpc>
                        <a:spcBef>
                          <a:spcPts val="1200"/>
                        </a:spcBef>
                        <a:spcAft>
                          <a:spcPts val="1200"/>
                        </a:spcAft>
                        <a:buNone/>
                      </a:pPr>
                      <a:r>
                        <a:rPr lang="fr-FR" sz="1600" kern="0" dirty="0">
                          <a:solidFill>
                            <a:schemeClr val="bg1"/>
                          </a:solidFill>
                          <a:effectLst/>
                        </a:rPr>
                        <a:t>Crédit-bail (leasing)</a:t>
                      </a:r>
                      <a:endParaRPr lang="fr-FR"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R w="12700" cap="flat" cmpd="sng" algn="ctr">
                      <a:solidFill>
                        <a:schemeClr val="tx1"/>
                      </a:solidFill>
                      <a:prstDash val="solid"/>
                      <a:round/>
                      <a:headEnd type="none" w="med" len="med"/>
                      <a:tailEnd type="none" w="med" len="med"/>
                    </a:lnR>
                    <a:solidFill>
                      <a:schemeClr val="tx1"/>
                    </a:solidFill>
                  </a:tcPr>
                </a:tc>
                <a:tc>
                  <a:txBody>
                    <a:bodyPr/>
                    <a:lstStyle/>
                    <a:p>
                      <a:pPr>
                        <a:lnSpc>
                          <a:spcPct val="115000"/>
                        </a:lnSpc>
                        <a:spcBef>
                          <a:spcPts val="1200"/>
                        </a:spcBef>
                        <a:spcAft>
                          <a:spcPts val="1200"/>
                        </a:spcAft>
                        <a:buNone/>
                      </a:pPr>
                      <a:r>
                        <a:rPr lang="fr-FR" sz="1400" kern="0" dirty="0">
                          <a:effectLst/>
                        </a:rPr>
                        <a:t>Financement d’équipements ou véhicules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400" kern="0">
                          <a:effectLst/>
                        </a:rPr>
                        <a:t>Variable</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400" kern="0" dirty="0">
                          <a:effectLst/>
                        </a:rPr>
                        <a:t>Préserve la trésorerie, souplesse</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400" kern="0" dirty="0">
                          <a:effectLst/>
                        </a:rPr>
                        <a:t>Ne finance pas l’acquisition elle-même</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823713"/>
                  </a:ext>
                </a:extLst>
              </a:tr>
              <a:tr h="739337">
                <a:tc>
                  <a:txBody>
                    <a:bodyPr/>
                    <a:lstStyle/>
                    <a:p>
                      <a:pPr>
                        <a:lnSpc>
                          <a:spcPct val="115000"/>
                        </a:lnSpc>
                        <a:spcBef>
                          <a:spcPts val="1200"/>
                        </a:spcBef>
                        <a:spcAft>
                          <a:spcPts val="1200"/>
                        </a:spcAft>
                        <a:buNone/>
                      </a:pPr>
                      <a:r>
                        <a:rPr lang="fr-FR" sz="1600" kern="0" dirty="0">
                          <a:solidFill>
                            <a:schemeClr val="bg1"/>
                          </a:solidFill>
                          <a:effectLst/>
                        </a:rPr>
                        <a:t>Financements solidaires</a:t>
                      </a:r>
                      <a:endParaRPr lang="fr-FR"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R w="12700" cap="flat" cmpd="sng" algn="ctr">
                      <a:solidFill>
                        <a:schemeClr val="tx1"/>
                      </a:solidFill>
                      <a:prstDash val="solid"/>
                      <a:round/>
                      <a:headEnd type="none" w="med" len="med"/>
                      <a:tailEnd type="none" w="med" len="med"/>
                    </a:lnR>
                    <a:solidFill>
                      <a:schemeClr val="tx1"/>
                    </a:solidFill>
                  </a:tcPr>
                </a:tc>
                <a:tc>
                  <a:txBody>
                    <a:bodyPr/>
                    <a:lstStyle/>
                    <a:p>
                      <a:pPr>
                        <a:lnSpc>
                          <a:spcPct val="115000"/>
                        </a:lnSpc>
                        <a:spcBef>
                          <a:spcPts val="1200"/>
                        </a:spcBef>
                        <a:spcAft>
                          <a:spcPts val="1200"/>
                        </a:spcAft>
                        <a:buNone/>
                      </a:pPr>
                      <a:r>
                        <a:rPr lang="fr-FR" sz="1400" kern="0">
                          <a:effectLst/>
                        </a:rPr>
                        <a:t>Prêts ou garanties d’acteurs de l’ESS</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400" kern="0">
                          <a:effectLst/>
                        </a:rPr>
                        <a:t>Variable</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400" kern="0">
                          <a:effectLst/>
                        </a:rPr>
                        <a:t>Conditions souples, soutien à l’ESS</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400" kern="0" dirty="0">
                          <a:effectLst/>
                        </a:rPr>
                        <a:t>Montants souvent limités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206755"/>
                  </a:ext>
                </a:extLst>
              </a:tr>
              <a:tr h="1144489">
                <a:tc>
                  <a:txBody>
                    <a:bodyPr/>
                    <a:lstStyle/>
                    <a:p>
                      <a:pPr>
                        <a:lnSpc>
                          <a:spcPct val="115000"/>
                        </a:lnSpc>
                        <a:spcBef>
                          <a:spcPts val="1200"/>
                        </a:spcBef>
                        <a:spcAft>
                          <a:spcPts val="1200"/>
                        </a:spcAft>
                        <a:buNone/>
                      </a:pPr>
                      <a:r>
                        <a:rPr lang="fr-FR" sz="1600" kern="0" dirty="0">
                          <a:solidFill>
                            <a:schemeClr val="bg1"/>
                          </a:solidFill>
                          <a:effectLst/>
                        </a:rPr>
                        <a:t>LBO (</a:t>
                      </a:r>
                      <a:r>
                        <a:rPr lang="fr-FR" sz="1600" kern="0" dirty="0" err="1">
                          <a:solidFill>
                            <a:schemeClr val="bg1"/>
                          </a:solidFill>
                          <a:effectLst/>
                        </a:rPr>
                        <a:t>Leveraged</a:t>
                      </a:r>
                      <a:r>
                        <a:rPr lang="fr-FR" sz="1600" kern="0" dirty="0">
                          <a:solidFill>
                            <a:schemeClr val="bg1"/>
                          </a:solidFill>
                          <a:effectLst/>
                        </a:rPr>
                        <a:t> </a:t>
                      </a:r>
                      <a:r>
                        <a:rPr lang="fr-FR" sz="1600" kern="0" dirty="0" err="1">
                          <a:solidFill>
                            <a:schemeClr val="bg1"/>
                          </a:solidFill>
                          <a:effectLst/>
                        </a:rPr>
                        <a:t>Buy</a:t>
                      </a:r>
                      <a:r>
                        <a:rPr lang="fr-FR" sz="1600" kern="0" dirty="0">
                          <a:solidFill>
                            <a:schemeClr val="bg1"/>
                          </a:solidFill>
                          <a:effectLst/>
                        </a:rPr>
                        <a:t>-Out)</a:t>
                      </a:r>
                      <a:endParaRPr lang="fr-FR"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R w="12700" cap="flat" cmpd="sng" algn="ctr">
                      <a:solidFill>
                        <a:schemeClr val="tx1"/>
                      </a:solidFill>
                      <a:prstDash val="solid"/>
                      <a:round/>
                      <a:headEnd type="none" w="med" len="med"/>
                      <a:tailEnd type="none" w="med" len="med"/>
                    </a:lnR>
                    <a:solidFill>
                      <a:schemeClr val="tx1"/>
                    </a:solidFill>
                  </a:tcPr>
                </a:tc>
                <a:tc>
                  <a:txBody>
                    <a:bodyPr/>
                    <a:lstStyle/>
                    <a:p>
                      <a:pPr>
                        <a:lnSpc>
                          <a:spcPct val="115000"/>
                        </a:lnSpc>
                        <a:spcBef>
                          <a:spcPts val="1200"/>
                        </a:spcBef>
                        <a:spcAft>
                          <a:spcPts val="1200"/>
                        </a:spcAft>
                        <a:buNone/>
                      </a:pPr>
                      <a:r>
                        <a:rPr lang="fr-FR" sz="1400" kern="0">
                          <a:effectLst/>
                        </a:rPr>
                        <a:t>Acquisition via une holding financée principalement par l’emprunt</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400" kern="0">
                          <a:effectLst/>
                        </a:rPr>
                        <a:t>Variable</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400" kern="0">
                          <a:effectLst/>
                        </a:rPr>
                        <a:t>Effet de levier, optimisation fiscale</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400" kern="0" dirty="0">
                          <a:effectLst/>
                        </a:rPr>
                        <a:t>Complexité juridique, risque accru</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6252226"/>
                  </a:ext>
                </a:extLst>
              </a:tr>
              <a:tr h="739337">
                <a:tc>
                  <a:txBody>
                    <a:bodyPr/>
                    <a:lstStyle/>
                    <a:p>
                      <a:pPr>
                        <a:lnSpc>
                          <a:spcPct val="115000"/>
                        </a:lnSpc>
                        <a:spcBef>
                          <a:spcPts val="1200"/>
                        </a:spcBef>
                        <a:spcAft>
                          <a:spcPts val="1200"/>
                        </a:spcAft>
                        <a:buNone/>
                      </a:pPr>
                      <a:r>
                        <a:rPr lang="fr-FR" sz="1600" kern="0" dirty="0">
                          <a:solidFill>
                            <a:schemeClr val="bg1"/>
                          </a:solidFill>
                          <a:effectLst/>
                        </a:rPr>
                        <a:t>Comptes courants d’associés</a:t>
                      </a:r>
                      <a:endParaRPr lang="fr-FR"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R w="12700" cap="flat" cmpd="sng" algn="ctr">
                      <a:solidFill>
                        <a:schemeClr val="tx1"/>
                      </a:solidFill>
                      <a:prstDash val="solid"/>
                      <a:round/>
                      <a:headEnd type="none" w="med" len="med"/>
                      <a:tailEnd type="none" w="med" len="med"/>
                    </a:lnR>
                    <a:solidFill>
                      <a:schemeClr val="tx1"/>
                    </a:solidFill>
                  </a:tcPr>
                </a:tc>
                <a:tc>
                  <a:txBody>
                    <a:bodyPr/>
                    <a:lstStyle/>
                    <a:p>
                      <a:pPr>
                        <a:lnSpc>
                          <a:spcPct val="115000"/>
                        </a:lnSpc>
                        <a:spcBef>
                          <a:spcPts val="1200"/>
                        </a:spcBef>
                        <a:spcAft>
                          <a:spcPts val="1200"/>
                        </a:spcAft>
                        <a:buNone/>
                      </a:pPr>
                      <a:r>
                        <a:rPr lang="fr-FR" sz="1400" kern="0">
                          <a:effectLst/>
                        </a:rPr>
                        <a:t>Prêts des associés à la société de reprise</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400" kern="0">
                          <a:effectLst/>
                        </a:rPr>
                        <a:t>Variable</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400" kern="0">
                          <a:effectLst/>
                        </a:rPr>
                        <a:t>Souplesse, renforce les fonds propres</a:t>
                      </a:r>
                      <a:endParaRPr lang="fr-FR" sz="14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1200"/>
                        </a:spcBef>
                        <a:spcAft>
                          <a:spcPts val="1200"/>
                        </a:spcAft>
                        <a:buNone/>
                      </a:pPr>
                      <a:r>
                        <a:rPr lang="fr-FR" sz="1400" kern="0" dirty="0">
                          <a:effectLst/>
                        </a:rPr>
                        <a:t>Risque pour les associés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5372652"/>
                  </a:ext>
                </a:extLst>
              </a:tr>
            </a:tbl>
          </a:graphicData>
        </a:graphic>
      </p:graphicFrame>
      <p:sp>
        <p:nvSpPr>
          <p:cNvPr id="2" name="Titre 1">
            <a:extLst>
              <a:ext uri="{FF2B5EF4-FFF2-40B4-BE49-F238E27FC236}">
                <a16:creationId xmlns:a16="http://schemas.microsoft.com/office/drawing/2014/main" id="{A571DE34-8DBC-CC0D-3696-15E6F68FE0A6}"/>
              </a:ext>
            </a:extLst>
          </p:cNvPr>
          <p:cNvSpPr>
            <a:spLocks noGrp="1"/>
          </p:cNvSpPr>
          <p:nvPr>
            <p:ph type="title"/>
          </p:nvPr>
        </p:nvSpPr>
        <p:spPr>
          <a:xfrm>
            <a:off x="-767257" y="330475"/>
            <a:ext cx="9579952" cy="701123"/>
          </a:xfrm>
        </p:spPr>
        <p:txBody>
          <a:bodyPr/>
          <a:lstStyle/>
          <a:p>
            <a:r>
              <a:rPr lang="fr-FR" dirty="0"/>
              <a:t>Synthèse des solutions de financement (2/2)</a:t>
            </a:r>
          </a:p>
        </p:txBody>
      </p:sp>
      <p:graphicFrame>
        <p:nvGraphicFramePr>
          <p:cNvPr id="5" name="Tableau 4">
            <a:extLst>
              <a:ext uri="{FF2B5EF4-FFF2-40B4-BE49-F238E27FC236}">
                <a16:creationId xmlns:a16="http://schemas.microsoft.com/office/drawing/2014/main" id="{CEE71BCA-8F15-22BD-E006-379BFE89436A}"/>
              </a:ext>
            </a:extLst>
          </p:cNvPr>
          <p:cNvGraphicFramePr>
            <a:graphicFrameLocks noGrp="1"/>
          </p:cNvGraphicFramePr>
          <p:nvPr>
            <p:extLst>
              <p:ext uri="{D42A27DB-BD31-4B8C-83A1-F6EECF244321}">
                <p14:modId xmlns:p14="http://schemas.microsoft.com/office/powerpoint/2010/main" val="1101857014"/>
              </p:ext>
            </p:extLst>
          </p:nvPr>
        </p:nvGraphicFramePr>
        <p:xfrm>
          <a:off x="268940" y="1454476"/>
          <a:ext cx="10242134" cy="448501"/>
        </p:xfrm>
        <a:graphic>
          <a:graphicData uri="http://schemas.openxmlformats.org/drawingml/2006/table">
            <a:tbl>
              <a:tblPr firstRow="1" firstCol="1" bandRow="1">
                <a:tableStyleId>{5C22544A-7EE6-4342-B048-85BDC9FD1C3A}</a:tableStyleId>
              </a:tblPr>
              <a:tblGrid>
                <a:gridCol w="2048427">
                  <a:extLst>
                    <a:ext uri="{9D8B030D-6E8A-4147-A177-3AD203B41FA5}">
                      <a16:colId xmlns:a16="http://schemas.microsoft.com/office/drawing/2014/main" val="899357765"/>
                    </a:ext>
                  </a:extLst>
                </a:gridCol>
                <a:gridCol w="2503976">
                  <a:extLst>
                    <a:ext uri="{9D8B030D-6E8A-4147-A177-3AD203B41FA5}">
                      <a16:colId xmlns:a16="http://schemas.microsoft.com/office/drawing/2014/main" val="2743812694"/>
                    </a:ext>
                  </a:extLst>
                </a:gridCol>
                <a:gridCol w="1592877">
                  <a:extLst>
                    <a:ext uri="{9D8B030D-6E8A-4147-A177-3AD203B41FA5}">
                      <a16:colId xmlns:a16="http://schemas.microsoft.com/office/drawing/2014/main" val="3582448502"/>
                    </a:ext>
                  </a:extLst>
                </a:gridCol>
                <a:gridCol w="2041717">
                  <a:extLst>
                    <a:ext uri="{9D8B030D-6E8A-4147-A177-3AD203B41FA5}">
                      <a16:colId xmlns:a16="http://schemas.microsoft.com/office/drawing/2014/main" val="2808066812"/>
                    </a:ext>
                  </a:extLst>
                </a:gridCol>
                <a:gridCol w="2055137">
                  <a:extLst>
                    <a:ext uri="{9D8B030D-6E8A-4147-A177-3AD203B41FA5}">
                      <a16:colId xmlns:a16="http://schemas.microsoft.com/office/drawing/2014/main" val="1010330119"/>
                    </a:ext>
                  </a:extLst>
                </a:gridCol>
              </a:tblGrid>
              <a:tr h="0">
                <a:tc>
                  <a:txBody>
                    <a:bodyPr/>
                    <a:lstStyle/>
                    <a:p>
                      <a:pPr>
                        <a:lnSpc>
                          <a:spcPct val="115000"/>
                        </a:lnSpc>
                        <a:spcBef>
                          <a:spcPts val="1200"/>
                        </a:spcBef>
                        <a:spcAft>
                          <a:spcPts val="1200"/>
                        </a:spcAft>
                        <a:buNone/>
                      </a:pPr>
                      <a:r>
                        <a:rPr lang="fr-FR" sz="1800" kern="0" dirty="0">
                          <a:solidFill>
                            <a:schemeClr val="tx1"/>
                          </a:solidFill>
                          <a:effectLst/>
                        </a:rPr>
                        <a:t>Solution</a:t>
                      </a:r>
                      <a:endParaRPr lang="fr-FR"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solidFill>
                      <a:schemeClr val="bg2"/>
                    </a:solidFill>
                  </a:tcPr>
                </a:tc>
                <a:tc>
                  <a:txBody>
                    <a:bodyPr/>
                    <a:lstStyle/>
                    <a:p>
                      <a:pPr>
                        <a:lnSpc>
                          <a:spcPct val="115000"/>
                        </a:lnSpc>
                        <a:spcBef>
                          <a:spcPts val="1200"/>
                        </a:spcBef>
                        <a:spcAft>
                          <a:spcPts val="1200"/>
                        </a:spcAft>
                        <a:buNone/>
                      </a:pPr>
                      <a:r>
                        <a:rPr lang="fr-FR" sz="1800" kern="0">
                          <a:solidFill>
                            <a:schemeClr val="tx1"/>
                          </a:solidFill>
                          <a:effectLst/>
                        </a:rPr>
                        <a:t>Description</a:t>
                      </a:r>
                      <a:endParaRPr lang="fr-FR"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solidFill>
                      <a:schemeClr val="bg2"/>
                    </a:solidFill>
                  </a:tcPr>
                </a:tc>
                <a:tc>
                  <a:txBody>
                    <a:bodyPr/>
                    <a:lstStyle/>
                    <a:p>
                      <a:pPr>
                        <a:lnSpc>
                          <a:spcPct val="115000"/>
                        </a:lnSpc>
                        <a:spcBef>
                          <a:spcPts val="1200"/>
                        </a:spcBef>
                        <a:spcAft>
                          <a:spcPts val="1200"/>
                        </a:spcAft>
                        <a:buNone/>
                      </a:pPr>
                      <a:r>
                        <a:rPr lang="fr-FR" sz="1800" kern="0">
                          <a:solidFill>
                            <a:schemeClr val="tx1"/>
                          </a:solidFill>
                          <a:effectLst/>
                        </a:rPr>
                        <a:t>Montant/Part</a:t>
                      </a:r>
                      <a:endParaRPr lang="fr-FR"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solidFill>
                      <a:schemeClr val="bg2"/>
                    </a:solidFill>
                  </a:tcPr>
                </a:tc>
                <a:tc>
                  <a:txBody>
                    <a:bodyPr/>
                    <a:lstStyle/>
                    <a:p>
                      <a:pPr>
                        <a:lnSpc>
                          <a:spcPct val="115000"/>
                        </a:lnSpc>
                        <a:spcBef>
                          <a:spcPts val="1200"/>
                        </a:spcBef>
                        <a:spcAft>
                          <a:spcPts val="1200"/>
                        </a:spcAft>
                        <a:buNone/>
                      </a:pPr>
                      <a:r>
                        <a:rPr lang="fr-FR" sz="1800" kern="0">
                          <a:solidFill>
                            <a:schemeClr val="tx1"/>
                          </a:solidFill>
                          <a:effectLst/>
                        </a:rPr>
                        <a:t>Avantages</a:t>
                      </a:r>
                      <a:endParaRPr lang="fr-FR"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solidFill>
                      <a:schemeClr val="bg2"/>
                    </a:solidFill>
                  </a:tcPr>
                </a:tc>
                <a:tc>
                  <a:txBody>
                    <a:bodyPr/>
                    <a:lstStyle/>
                    <a:p>
                      <a:pPr>
                        <a:lnSpc>
                          <a:spcPct val="115000"/>
                        </a:lnSpc>
                        <a:spcBef>
                          <a:spcPts val="1200"/>
                        </a:spcBef>
                        <a:spcAft>
                          <a:spcPts val="1200"/>
                        </a:spcAft>
                        <a:buNone/>
                      </a:pPr>
                      <a:r>
                        <a:rPr lang="fr-FR" sz="1800" kern="0" dirty="0">
                          <a:solidFill>
                            <a:schemeClr val="tx1"/>
                          </a:solidFill>
                          <a:effectLst/>
                        </a:rPr>
                        <a:t>Limites</a:t>
                      </a:r>
                      <a:endParaRPr lang="fr-FR"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solidFill>
                      <a:schemeClr val="bg2"/>
                    </a:solidFill>
                  </a:tcPr>
                </a:tc>
                <a:extLst>
                  <a:ext uri="{0D108BD9-81ED-4DB2-BD59-A6C34878D82A}">
                    <a16:rowId xmlns:a16="http://schemas.microsoft.com/office/drawing/2014/main" val="4044771490"/>
                  </a:ext>
                </a:extLst>
              </a:tr>
            </a:tbl>
          </a:graphicData>
        </a:graphic>
      </p:graphicFrame>
    </p:spTree>
    <p:extLst>
      <p:ext uri="{BB962C8B-B14F-4D97-AF65-F5344CB8AC3E}">
        <p14:creationId xmlns:p14="http://schemas.microsoft.com/office/powerpoint/2010/main" val="853956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3AEA7-E49E-BC41-CB6D-8A20F507ED4A}"/>
            </a:ext>
          </a:extLst>
        </p:cNvPr>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2A5B5315-93CB-0C81-0ADD-4497E8B1FE37}"/>
              </a:ext>
            </a:extLst>
          </p:cNvPr>
          <p:cNvGraphicFramePr>
            <a:graphicFrameLocks noGrp="1"/>
          </p:cNvGraphicFramePr>
          <p:nvPr>
            <p:ph idx="1"/>
            <p:extLst>
              <p:ext uri="{D42A27DB-BD31-4B8C-83A1-F6EECF244321}">
                <p14:modId xmlns:p14="http://schemas.microsoft.com/office/powerpoint/2010/main" val="1271979385"/>
              </p:ext>
            </p:extLst>
          </p:nvPr>
        </p:nvGraphicFramePr>
        <p:xfrm>
          <a:off x="923453" y="1200559"/>
          <a:ext cx="8736594" cy="5521332"/>
        </p:xfrm>
        <a:graphic>
          <a:graphicData uri="http://schemas.openxmlformats.org/drawingml/2006/table">
            <a:tbl>
              <a:tblPr firstRow="1" firstCol="1" bandRow="1">
                <a:tableStyleId>{5C22544A-7EE6-4342-B048-85BDC9FD1C3A}</a:tableStyleId>
              </a:tblPr>
              <a:tblGrid>
                <a:gridCol w="4342265">
                  <a:extLst>
                    <a:ext uri="{9D8B030D-6E8A-4147-A177-3AD203B41FA5}">
                      <a16:colId xmlns:a16="http://schemas.microsoft.com/office/drawing/2014/main" val="3907142041"/>
                    </a:ext>
                  </a:extLst>
                </a:gridCol>
                <a:gridCol w="4394329">
                  <a:extLst>
                    <a:ext uri="{9D8B030D-6E8A-4147-A177-3AD203B41FA5}">
                      <a16:colId xmlns:a16="http://schemas.microsoft.com/office/drawing/2014/main" val="891671022"/>
                    </a:ext>
                  </a:extLst>
                </a:gridCol>
              </a:tblGrid>
              <a:tr h="836604">
                <a:tc>
                  <a:txBody>
                    <a:bodyPr/>
                    <a:lstStyle/>
                    <a:p>
                      <a:pPr algn="l">
                        <a:lnSpc>
                          <a:spcPct val="115000"/>
                        </a:lnSpc>
                        <a:spcBef>
                          <a:spcPts val="1200"/>
                        </a:spcBef>
                        <a:spcAft>
                          <a:spcPts val="1200"/>
                        </a:spcAft>
                        <a:buNone/>
                      </a:pPr>
                      <a:r>
                        <a:rPr lang="fr-FR" sz="2400" kern="0" dirty="0">
                          <a:solidFill>
                            <a:schemeClr val="bg1"/>
                          </a:solidFill>
                          <a:effectLst/>
                        </a:rPr>
                        <a:t>Emplois  </a:t>
                      </a:r>
                      <a:br>
                        <a:rPr lang="fr-FR" sz="2400" kern="0" dirty="0">
                          <a:solidFill>
                            <a:schemeClr val="bg1"/>
                          </a:solidFill>
                          <a:effectLst/>
                        </a:rPr>
                      </a:br>
                      <a:r>
                        <a:rPr lang="fr-FR" sz="1800" kern="0" dirty="0">
                          <a:solidFill>
                            <a:schemeClr val="bg1"/>
                          </a:solidFill>
                          <a:effectLst/>
                        </a:rPr>
                        <a:t>(Utilisations des ressources)</a:t>
                      </a:r>
                      <a:endParaRPr lang="fr-FR"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68269" marB="68269" anchor="ctr">
                    <a:solidFill>
                      <a:schemeClr val="tx1"/>
                    </a:solidFill>
                  </a:tcPr>
                </a:tc>
                <a:tc>
                  <a:txBody>
                    <a:bodyPr/>
                    <a:lstStyle/>
                    <a:p>
                      <a:pPr algn="l">
                        <a:lnSpc>
                          <a:spcPct val="115000"/>
                        </a:lnSpc>
                        <a:spcBef>
                          <a:spcPts val="1200"/>
                        </a:spcBef>
                        <a:spcAft>
                          <a:spcPts val="1200"/>
                        </a:spcAft>
                        <a:buNone/>
                      </a:pPr>
                      <a:r>
                        <a:rPr lang="fr-FR" sz="2400" kern="0" dirty="0">
                          <a:solidFill>
                            <a:schemeClr val="bg1"/>
                          </a:solidFill>
                          <a:effectLst/>
                        </a:rPr>
                        <a:t>RESSOURCES </a:t>
                      </a:r>
                      <a:br>
                        <a:rPr lang="fr-FR" sz="2400" kern="0" dirty="0">
                          <a:solidFill>
                            <a:schemeClr val="bg1"/>
                          </a:solidFill>
                          <a:effectLst/>
                        </a:rPr>
                      </a:br>
                      <a:r>
                        <a:rPr lang="fr-FR" sz="1800" kern="0" dirty="0">
                          <a:solidFill>
                            <a:schemeClr val="bg1"/>
                          </a:solidFill>
                          <a:effectLst/>
                        </a:rPr>
                        <a:t>(Moyens de financement des emplois)</a:t>
                      </a:r>
                      <a:endParaRPr lang="fr-FR"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68269" marB="68269" anchor="ctr">
                    <a:solidFill>
                      <a:schemeClr val="tx1"/>
                    </a:solidFill>
                  </a:tcPr>
                </a:tc>
                <a:extLst>
                  <a:ext uri="{0D108BD9-81ED-4DB2-BD59-A6C34878D82A}">
                    <a16:rowId xmlns:a16="http://schemas.microsoft.com/office/drawing/2014/main" val="485721462"/>
                  </a:ext>
                </a:extLst>
              </a:tr>
              <a:tr h="378657">
                <a:tc>
                  <a:txBody>
                    <a:bodyPr/>
                    <a:lstStyle/>
                    <a:p>
                      <a:pPr algn="l">
                        <a:lnSpc>
                          <a:spcPct val="115000"/>
                        </a:lnSpc>
                        <a:spcBef>
                          <a:spcPts val="1200"/>
                        </a:spcBef>
                        <a:spcAft>
                          <a:spcPts val="1200"/>
                        </a:spcAft>
                        <a:buNone/>
                      </a:pPr>
                      <a:r>
                        <a:rPr lang="fr-FR" sz="1400" b="1" kern="0">
                          <a:solidFill>
                            <a:schemeClr val="tx1"/>
                          </a:solidFill>
                          <a:effectLst/>
                        </a:rPr>
                        <a:t>Prix d’acquisition de l’entreprise</a:t>
                      </a:r>
                      <a:endParaRPr lang="fr-FR" sz="140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77941" marB="77941" anchor="ctr">
                    <a:solidFill>
                      <a:srgbClr val="FFC000"/>
                    </a:solidFill>
                  </a:tcPr>
                </a:tc>
                <a:tc>
                  <a:txBody>
                    <a:bodyPr/>
                    <a:lstStyle/>
                    <a:p>
                      <a:pPr algn="l">
                        <a:lnSpc>
                          <a:spcPct val="115000"/>
                        </a:lnSpc>
                        <a:spcBef>
                          <a:spcPts val="1200"/>
                        </a:spcBef>
                        <a:spcAft>
                          <a:spcPts val="1200"/>
                        </a:spcAft>
                        <a:buNone/>
                      </a:pPr>
                      <a:r>
                        <a:rPr lang="fr-FR" sz="1400" b="1" kern="0">
                          <a:solidFill>
                            <a:schemeClr val="tx1"/>
                          </a:solidFill>
                          <a:effectLst/>
                        </a:rPr>
                        <a:t>Apport personnel</a:t>
                      </a:r>
                      <a:endParaRPr lang="fr-FR" sz="140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77941" marB="77941" anchor="ctr">
                    <a:solidFill>
                      <a:srgbClr val="FFC000"/>
                    </a:solidFill>
                  </a:tcPr>
                </a:tc>
                <a:extLst>
                  <a:ext uri="{0D108BD9-81ED-4DB2-BD59-A6C34878D82A}">
                    <a16:rowId xmlns:a16="http://schemas.microsoft.com/office/drawing/2014/main" val="1397700816"/>
                  </a:ext>
                </a:extLst>
              </a:tr>
              <a:tr h="378657">
                <a:tc>
                  <a:txBody>
                    <a:bodyPr/>
                    <a:lstStyle/>
                    <a:p>
                      <a:pPr algn="l">
                        <a:lnSpc>
                          <a:spcPct val="115000"/>
                        </a:lnSpc>
                        <a:spcBef>
                          <a:spcPts val="1200"/>
                        </a:spcBef>
                        <a:spcAft>
                          <a:spcPts val="1200"/>
                        </a:spcAft>
                        <a:buNone/>
                      </a:pPr>
                      <a:r>
                        <a:rPr lang="fr-FR" sz="1400" b="1" kern="0" dirty="0">
                          <a:solidFill>
                            <a:schemeClr val="tx1"/>
                          </a:solidFill>
                          <a:effectLst/>
                        </a:rPr>
                        <a:t>Frais d’acquisition (conseils, avocats, notaires…)</a:t>
                      </a:r>
                      <a:endPar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77941" marB="77941" anchor="ctr">
                    <a:solidFill>
                      <a:srgbClr val="FFC000"/>
                    </a:solidFill>
                  </a:tcPr>
                </a:tc>
                <a:tc>
                  <a:txBody>
                    <a:bodyPr/>
                    <a:lstStyle/>
                    <a:p>
                      <a:pPr algn="l">
                        <a:lnSpc>
                          <a:spcPct val="115000"/>
                        </a:lnSpc>
                        <a:spcBef>
                          <a:spcPts val="1200"/>
                        </a:spcBef>
                        <a:spcAft>
                          <a:spcPts val="1200"/>
                        </a:spcAft>
                        <a:buNone/>
                      </a:pPr>
                      <a:r>
                        <a:rPr lang="fr-FR" sz="1400" b="1" kern="0">
                          <a:solidFill>
                            <a:schemeClr val="tx1"/>
                          </a:solidFill>
                          <a:effectLst/>
                        </a:rPr>
                        <a:t>Love money / entourage</a:t>
                      </a:r>
                      <a:endParaRPr lang="fr-FR" sz="140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77941" marB="77941" anchor="ctr">
                    <a:solidFill>
                      <a:srgbClr val="FFC000"/>
                    </a:solidFill>
                  </a:tcPr>
                </a:tc>
                <a:extLst>
                  <a:ext uri="{0D108BD9-81ED-4DB2-BD59-A6C34878D82A}">
                    <a16:rowId xmlns:a16="http://schemas.microsoft.com/office/drawing/2014/main" val="1471757274"/>
                  </a:ext>
                </a:extLst>
              </a:tr>
              <a:tr h="378657">
                <a:tc>
                  <a:txBody>
                    <a:bodyPr/>
                    <a:lstStyle/>
                    <a:p>
                      <a:pPr algn="l">
                        <a:lnSpc>
                          <a:spcPct val="115000"/>
                        </a:lnSpc>
                        <a:spcBef>
                          <a:spcPts val="1200"/>
                        </a:spcBef>
                        <a:spcAft>
                          <a:spcPts val="1200"/>
                        </a:spcAft>
                        <a:buNone/>
                      </a:pPr>
                      <a:r>
                        <a:rPr lang="fr-FR" sz="1400" b="1" kern="0" dirty="0">
                          <a:solidFill>
                            <a:schemeClr val="tx1"/>
                          </a:solidFill>
                          <a:effectLst/>
                        </a:rPr>
                        <a:t>Renforcement du BFR</a:t>
                      </a:r>
                      <a:endPar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77941" marB="77941" anchor="ctr">
                    <a:solidFill>
                      <a:srgbClr val="FFC000"/>
                    </a:solidFill>
                  </a:tcPr>
                </a:tc>
                <a:tc>
                  <a:txBody>
                    <a:bodyPr/>
                    <a:lstStyle/>
                    <a:p>
                      <a:pPr algn="l">
                        <a:lnSpc>
                          <a:spcPct val="115000"/>
                        </a:lnSpc>
                        <a:spcBef>
                          <a:spcPts val="1200"/>
                        </a:spcBef>
                        <a:spcAft>
                          <a:spcPts val="1200"/>
                        </a:spcAft>
                        <a:buNone/>
                      </a:pPr>
                      <a:r>
                        <a:rPr lang="fr-FR" sz="1400" b="1" kern="0">
                          <a:solidFill>
                            <a:schemeClr val="tx1"/>
                          </a:solidFill>
                          <a:effectLst/>
                        </a:rPr>
                        <a:t>Prêt d’honneur</a:t>
                      </a:r>
                      <a:endParaRPr lang="fr-FR" sz="140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77941" marB="77941" anchor="ctr">
                    <a:solidFill>
                      <a:srgbClr val="FFC000"/>
                    </a:solidFill>
                  </a:tcPr>
                </a:tc>
                <a:extLst>
                  <a:ext uri="{0D108BD9-81ED-4DB2-BD59-A6C34878D82A}">
                    <a16:rowId xmlns:a16="http://schemas.microsoft.com/office/drawing/2014/main" val="819428094"/>
                  </a:ext>
                </a:extLst>
              </a:tr>
              <a:tr h="378657">
                <a:tc>
                  <a:txBody>
                    <a:bodyPr/>
                    <a:lstStyle/>
                    <a:p>
                      <a:pPr algn="l">
                        <a:lnSpc>
                          <a:spcPct val="115000"/>
                        </a:lnSpc>
                        <a:spcBef>
                          <a:spcPts val="1200"/>
                        </a:spcBef>
                        <a:spcAft>
                          <a:spcPts val="1200"/>
                        </a:spcAft>
                        <a:buNone/>
                      </a:pPr>
                      <a:r>
                        <a:rPr lang="fr-FR" sz="1400" b="1" kern="0" dirty="0">
                          <a:solidFill>
                            <a:schemeClr val="tx1"/>
                          </a:solidFill>
                          <a:effectLst/>
                        </a:rPr>
                        <a:t>Investissements matériels</a:t>
                      </a:r>
                      <a:endPar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77941" marB="77941" anchor="ctr">
                    <a:solidFill>
                      <a:srgbClr val="FFC000"/>
                    </a:solidFill>
                  </a:tcPr>
                </a:tc>
                <a:tc>
                  <a:txBody>
                    <a:bodyPr/>
                    <a:lstStyle/>
                    <a:p>
                      <a:pPr algn="l">
                        <a:lnSpc>
                          <a:spcPct val="115000"/>
                        </a:lnSpc>
                        <a:spcBef>
                          <a:spcPts val="1200"/>
                        </a:spcBef>
                        <a:spcAft>
                          <a:spcPts val="1200"/>
                        </a:spcAft>
                        <a:buNone/>
                      </a:pPr>
                      <a:r>
                        <a:rPr lang="fr-FR" sz="1400" b="1" kern="0">
                          <a:solidFill>
                            <a:schemeClr val="tx1"/>
                          </a:solidFill>
                          <a:effectLst/>
                        </a:rPr>
                        <a:t>Crédit-vendeur</a:t>
                      </a:r>
                      <a:endParaRPr lang="fr-FR" sz="140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77941" marB="77941" anchor="ctr">
                    <a:solidFill>
                      <a:srgbClr val="FFC000"/>
                    </a:solidFill>
                  </a:tcPr>
                </a:tc>
                <a:extLst>
                  <a:ext uri="{0D108BD9-81ED-4DB2-BD59-A6C34878D82A}">
                    <a16:rowId xmlns:a16="http://schemas.microsoft.com/office/drawing/2014/main" val="1978559698"/>
                  </a:ext>
                </a:extLst>
              </a:tr>
              <a:tr h="378657">
                <a:tc>
                  <a:txBody>
                    <a:bodyPr/>
                    <a:lstStyle/>
                    <a:p>
                      <a:pPr algn="l">
                        <a:lnSpc>
                          <a:spcPct val="115000"/>
                        </a:lnSpc>
                        <a:spcBef>
                          <a:spcPts val="1200"/>
                        </a:spcBef>
                        <a:spcAft>
                          <a:spcPts val="1200"/>
                        </a:spcAft>
                        <a:buNone/>
                      </a:pPr>
                      <a:r>
                        <a:rPr lang="fr-FR" sz="1400" b="1" kern="0" dirty="0">
                          <a:solidFill>
                            <a:schemeClr val="tx1"/>
                          </a:solidFill>
                          <a:effectLst/>
                        </a:rPr>
                        <a:t>Trésorerie de sécurité</a:t>
                      </a:r>
                      <a:endPar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77941" marB="77941" anchor="ctr">
                    <a:solidFill>
                      <a:srgbClr val="FFC000"/>
                    </a:solidFill>
                  </a:tcPr>
                </a:tc>
                <a:tc>
                  <a:txBody>
                    <a:bodyPr/>
                    <a:lstStyle/>
                    <a:p>
                      <a:pPr algn="l">
                        <a:lnSpc>
                          <a:spcPct val="115000"/>
                        </a:lnSpc>
                        <a:spcBef>
                          <a:spcPts val="1200"/>
                        </a:spcBef>
                        <a:spcAft>
                          <a:spcPts val="1200"/>
                        </a:spcAft>
                        <a:buNone/>
                      </a:pPr>
                      <a:r>
                        <a:rPr lang="fr-FR" sz="1400" b="1" kern="0" dirty="0">
                          <a:solidFill>
                            <a:schemeClr val="tx1"/>
                          </a:solidFill>
                          <a:effectLst/>
                        </a:rPr>
                        <a:t>Crédit bancaire</a:t>
                      </a:r>
                      <a:endPar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77941" marB="77941" anchor="ctr">
                    <a:solidFill>
                      <a:srgbClr val="FFC000"/>
                    </a:solidFill>
                  </a:tcPr>
                </a:tc>
                <a:extLst>
                  <a:ext uri="{0D108BD9-81ED-4DB2-BD59-A6C34878D82A}">
                    <a16:rowId xmlns:a16="http://schemas.microsoft.com/office/drawing/2014/main" val="56131885"/>
                  </a:ext>
                </a:extLst>
              </a:tr>
              <a:tr h="380505">
                <a:tc>
                  <a:txBody>
                    <a:bodyPr/>
                    <a:lstStyle/>
                    <a:p>
                      <a:pPr algn="l">
                        <a:lnSpc>
                          <a:spcPct val="115000"/>
                        </a:lnSpc>
                        <a:spcBef>
                          <a:spcPts val="1200"/>
                        </a:spcBef>
                        <a:spcAft>
                          <a:spcPts val="1200"/>
                        </a:spcAft>
                        <a:buNone/>
                      </a:pPr>
                      <a:r>
                        <a:rPr lang="fr-FR" sz="1400" b="1" kern="0" dirty="0">
                          <a:solidFill>
                            <a:schemeClr val="tx1"/>
                          </a:solidFill>
                          <a:effectLst/>
                        </a:rPr>
                        <a:t>Remboursement de dettes existantes</a:t>
                      </a:r>
                      <a:endPar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77941" marB="77941" anchor="ctr">
                    <a:solidFill>
                      <a:srgbClr val="FFC000"/>
                    </a:solidFill>
                  </a:tcPr>
                </a:tc>
                <a:tc>
                  <a:txBody>
                    <a:bodyPr/>
                    <a:lstStyle/>
                    <a:p>
                      <a:pPr marL="0" marR="0" lvl="0" indent="0" algn="l" defTabSz="914400" rtl="0" eaLnBrk="1" fontAlgn="auto" latinLnBrk="0" hangingPunct="1">
                        <a:lnSpc>
                          <a:spcPct val="115000"/>
                        </a:lnSpc>
                        <a:spcBef>
                          <a:spcPts val="1200"/>
                        </a:spcBef>
                        <a:spcAft>
                          <a:spcPts val="1200"/>
                        </a:spcAft>
                        <a:buClrTx/>
                        <a:buSzTx/>
                        <a:buFontTx/>
                        <a:buNone/>
                        <a:tabLst/>
                        <a:defRPr/>
                      </a:pPr>
                      <a:r>
                        <a:rPr lang="fr-FR" sz="1400" b="1" kern="0" dirty="0">
                          <a:solidFill>
                            <a:schemeClr val="tx1"/>
                          </a:solidFill>
                          <a:effectLst/>
                        </a:rPr>
                        <a:t>Aides publiques/subventions</a:t>
                      </a:r>
                    </a:p>
                  </a:txBody>
                  <a:tcPr marL="68269" marR="68269" marT="77941" marB="77941" anchor="ctr">
                    <a:solidFill>
                      <a:srgbClr val="FFC000"/>
                    </a:solidFill>
                  </a:tcPr>
                </a:tc>
                <a:extLst>
                  <a:ext uri="{0D108BD9-81ED-4DB2-BD59-A6C34878D82A}">
                    <a16:rowId xmlns:a16="http://schemas.microsoft.com/office/drawing/2014/main" val="1829738043"/>
                  </a:ext>
                </a:extLst>
              </a:tr>
              <a:tr h="378657">
                <a:tc>
                  <a:txBody>
                    <a:bodyPr/>
                    <a:lstStyle/>
                    <a:p>
                      <a:pPr algn="l">
                        <a:lnSpc>
                          <a:spcPct val="115000"/>
                        </a:lnSpc>
                        <a:spcBef>
                          <a:spcPts val="1200"/>
                        </a:spcBef>
                        <a:spcAft>
                          <a:spcPts val="1200"/>
                        </a:spcAft>
                        <a:buNone/>
                      </a:pPr>
                      <a:r>
                        <a:rPr lang="fr-FR" sz="1400" b="1" kern="0">
                          <a:solidFill>
                            <a:schemeClr val="tx1"/>
                          </a:solidFill>
                          <a:effectLst/>
                        </a:rPr>
                        <a:t>Développement post-reprise</a:t>
                      </a:r>
                      <a:endParaRPr lang="fr-FR" sz="140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77941" marB="77941" anchor="ctr">
                    <a:solidFill>
                      <a:srgbClr val="FFC000"/>
                    </a:solidFill>
                  </a:tcPr>
                </a:tc>
                <a:tc>
                  <a:txBody>
                    <a:bodyPr/>
                    <a:lstStyle/>
                    <a:p>
                      <a:pPr algn="l">
                        <a:lnSpc>
                          <a:spcPct val="115000"/>
                        </a:lnSpc>
                        <a:spcBef>
                          <a:spcPts val="1200"/>
                        </a:spcBef>
                        <a:spcAft>
                          <a:spcPts val="1200"/>
                        </a:spcAft>
                        <a:buNone/>
                      </a:pPr>
                      <a:r>
                        <a:rPr lang="fr-FR" sz="1400" b="1" kern="0">
                          <a:solidFill>
                            <a:schemeClr val="tx1"/>
                          </a:solidFill>
                          <a:effectLst/>
                        </a:rPr>
                        <a:t>Levée de fonds / investisseurs</a:t>
                      </a:r>
                      <a:endParaRPr lang="fr-FR" sz="140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77941" marB="77941" anchor="ctr">
                    <a:solidFill>
                      <a:srgbClr val="FFC000"/>
                    </a:solidFill>
                  </a:tcPr>
                </a:tc>
                <a:extLst>
                  <a:ext uri="{0D108BD9-81ED-4DB2-BD59-A6C34878D82A}">
                    <a16:rowId xmlns:a16="http://schemas.microsoft.com/office/drawing/2014/main" val="2855270946"/>
                  </a:ext>
                </a:extLst>
              </a:tr>
              <a:tr h="392938">
                <a:tc rowSpan="5">
                  <a:txBody>
                    <a:bodyPr/>
                    <a:lstStyle/>
                    <a:p>
                      <a:pPr algn="l">
                        <a:lnSpc>
                          <a:spcPct val="115000"/>
                        </a:lnSpc>
                      </a:pPr>
                      <a:endParaRPr lang="fr-FR" sz="1400" b="1" kern="100" dirty="0">
                        <a:solidFill>
                          <a:schemeClr val="tx1"/>
                        </a:solidFill>
                        <a:effectLst/>
                        <a:latin typeface="Aptos" panose="020B0004020202020204" pitchFamily="34" charset="0"/>
                      </a:endParaRPr>
                    </a:p>
                  </a:txBody>
                  <a:tcPr marL="68269" marR="68269" marT="77941" marB="77941" anchor="ctr">
                    <a:solidFill>
                      <a:srgbClr val="FFC000"/>
                    </a:solidFill>
                  </a:tcPr>
                </a:tc>
                <a:tc>
                  <a:txBody>
                    <a:bodyPr/>
                    <a:lstStyle/>
                    <a:p>
                      <a:pPr algn="l">
                        <a:lnSpc>
                          <a:spcPct val="115000"/>
                        </a:lnSpc>
                        <a:spcBef>
                          <a:spcPts val="1200"/>
                        </a:spcBef>
                        <a:spcAft>
                          <a:spcPts val="1200"/>
                        </a:spcAft>
                        <a:buNone/>
                      </a:pPr>
                      <a:r>
                        <a:rPr lang="fr-FR" sz="1400" b="1" kern="0">
                          <a:solidFill>
                            <a:schemeClr val="tx1"/>
                          </a:solidFill>
                          <a:effectLst/>
                        </a:rPr>
                        <a:t>Crowdlending / Crowdfunding</a:t>
                      </a:r>
                      <a:endParaRPr lang="fr-FR" sz="140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77941" marB="77941" anchor="ctr">
                    <a:solidFill>
                      <a:srgbClr val="FFC000"/>
                    </a:solidFill>
                  </a:tcPr>
                </a:tc>
                <a:extLst>
                  <a:ext uri="{0D108BD9-81ED-4DB2-BD59-A6C34878D82A}">
                    <a16:rowId xmlns:a16="http://schemas.microsoft.com/office/drawing/2014/main" val="3561301696"/>
                  </a:ext>
                </a:extLst>
              </a:tr>
              <a:tr h="392938">
                <a:tc vMerge="1">
                  <a:txBody>
                    <a:bodyPr/>
                    <a:lstStyle/>
                    <a:p>
                      <a:pPr>
                        <a:lnSpc>
                          <a:spcPct val="115000"/>
                        </a:lnSpc>
                      </a:pPr>
                      <a:endParaRPr lang="fr-FR" sz="1600" kern="100">
                        <a:effectLst/>
                        <a:latin typeface="Aptos" panose="020B0004020202020204" pitchFamily="34" charset="0"/>
                      </a:endParaRPr>
                    </a:p>
                  </a:txBody>
                  <a:tcPr marL="68269" marR="68269" marT="77941" marB="77941" anchor="b">
                    <a:solidFill>
                      <a:schemeClr val="tx1"/>
                    </a:solidFill>
                  </a:tcPr>
                </a:tc>
                <a:tc>
                  <a:txBody>
                    <a:bodyPr/>
                    <a:lstStyle/>
                    <a:p>
                      <a:pPr algn="l">
                        <a:lnSpc>
                          <a:spcPct val="115000"/>
                        </a:lnSpc>
                        <a:spcBef>
                          <a:spcPts val="1200"/>
                        </a:spcBef>
                        <a:spcAft>
                          <a:spcPts val="1200"/>
                        </a:spcAft>
                        <a:buNone/>
                      </a:pPr>
                      <a:r>
                        <a:rPr lang="fr-FR" sz="1400" b="1" kern="0">
                          <a:solidFill>
                            <a:schemeClr val="tx1"/>
                          </a:solidFill>
                          <a:effectLst/>
                        </a:rPr>
                        <a:t>Crédit-bail / Leasing</a:t>
                      </a:r>
                      <a:endParaRPr lang="fr-FR" sz="140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77941" marB="77941" anchor="ctr">
                    <a:solidFill>
                      <a:srgbClr val="FFC000"/>
                    </a:solidFill>
                  </a:tcPr>
                </a:tc>
                <a:extLst>
                  <a:ext uri="{0D108BD9-81ED-4DB2-BD59-A6C34878D82A}">
                    <a16:rowId xmlns:a16="http://schemas.microsoft.com/office/drawing/2014/main" val="4281936286"/>
                  </a:ext>
                </a:extLst>
              </a:tr>
              <a:tr h="392938">
                <a:tc vMerge="1">
                  <a:txBody>
                    <a:bodyPr/>
                    <a:lstStyle/>
                    <a:p>
                      <a:pPr>
                        <a:lnSpc>
                          <a:spcPct val="115000"/>
                        </a:lnSpc>
                      </a:pPr>
                      <a:endParaRPr lang="fr-FR" sz="1600" kern="100">
                        <a:effectLst/>
                        <a:latin typeface="Aptos" panose="020B0004020202020204" pitchFamily="34" charset="0"/>
                      </a:endParaRPr>
                    </a:p>
                  </a:txBody>
                  <a:tcPr marL="68269" marR="68269" marT="77941" marB="77941" anchor="b">
                    <a:solidFill>
                      <a:schemeClr val="tx1"/>
                    </a:solidFill>
                  </a:tcPr>
                </a:tc>
                <a:tc>
                  <a:txBody>
                    <a:bodyPr/>
                    <a:lstStyle/>
                    <a:p>
                      <a:pPr algn="l">
                        <a:lnSpc>
                          <a:spcPct val="115000"/>
                        </a:lnSpc>
                        <a:spcBef>
                          <a:spcPts val="1200"/>
                        </a:spcBef>
                        <a:spcAft>
                          <a:spcPts val="1200"/>
                        </a:spcAft>
                        <a:buNone/>
                      </a:pPr>
                      <a:r>
                        <a:rPr lang="fr-FR" sz="1400" b="1" kern="0">
                          <a:solidFill>
                            <a:schemeClr val="tx1"/>
                          </a:solidFill>
                          <a:effectLst/>
                        </a:rPr>
                        <a:t>Financements solidaires</a:t>
                      </a:r>
                      <a:endParaRPr lang="fr-FR" sz="140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77941" marB="77941" anchor="ctr">
                    <a:solidFill>
                      <a:srgbClr val="FFC000"/>
                    </a:solidFill>
                  </a:tcPr>
                </a:tc>
                <a:extLst>
                  <a:ext uri="{0D108BD9-81ED-4DB2-BD59-A6C34878D82A}">
                    <a16:rowId xmlns:a16="http://schemas.microsoft.com/office/drawing/2014/main" val="2929266499"/>
                  </a:ext>
                </a:extLst>
              </a:tr>
              <a:tr h="392938">
                <a:tc vMerge="1">
                  <a:txBody>
                    <a:bodyPr/>
                    <a:lstStyle/>
                    <a:p>
                      <a:pPr>
                        <a:lnSpc>
                          <a:spcPct val="115000"/>
                        </a:lnSpc>
                      </a:pPr>
                      <a:endParaRPr lang="fr-FR" sz="1600" kern="100">
                        <a:effectLst/>
                        <a:latin typeface="Aptos" panose="020B0004020202020204" pitchFamily="34" charset="0"/>
                      </a:endParaRPr>
                    </a:p>
                  </a:txBody>
                  <a:tcPr marL="68269" marR="68269" marT="77941" marB="77941" anchor="b">
                    <a:solidFill>
                      <a:schemeClr val="tx1"/>
                    </a:solidFill>
                  </a:tcPr>
                </a:tc>
                <a:tc>
                  <a:txBody>
                    <a:bodyPr/>
                    <a:lstStyle/>
                    <a:p>
                      <a:pPr algn="l">
                        <a:lnSpc>
                          <a:spcPct val="115000"/>
                        </a:lnSpc>
                        <a:spcBef>
                          <a:spcPts val="1200"/>
                        </a:spcBef>
                        <a:spcAft>
                          <a:spcPts val="1200"/>
                        </a:spcAft>
                        <a:buNone/>
                      </a:pPr>
                      <a:r>
                        <a:rPr lang="fr-FR" sz="1400" b="1" kern="0">
                          <a:solidFill>
                            <a:schemeClr val="tx1"/>
                          </a:solidFill>
                          <a:effectLst/>
                        </a:rPr>
                        <a:t>Comptes courants d’associés</a:t>
                      </a:r>
                      <a:endParaRPr lang="fr-FR" sz="140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77941" marB="77941" anchor="ctr">
                    <a:solidFill>
                      <a:srgbClr val="FFC000"/>
                    </a:solidFill>
                  </a:tcPr>
                </a:tc>
                <a:extLst>
                  <a:ext uri="{0D108BD9-81ED-4DB2-BD59-A6C34878D82A}">
                    <a16:rowId xmlns:a16="http://schemas.microsoft.com/office/drawing/2014/main" val="2903613519"/>
                  </a:ext>
                </a:extLst>
              </a:tr>
              <a:tr h="392938">
                <a:tc vMerge="1">
                  <a:txBody>
                    <a:bodyPr/>
                    <a:lstStyle/>
                    <a:p>
                      <a:pPr>
                        <a:lnSpc>
                          <a:spcPct val="115000"/>
                        </a:lnSpc>
                      </a:pPr>
                      <a:endParaRPr lang="fr-FR" sz="1600" kern="100" dirty="0">
                        <a:effectLst/>
                        <a:latin typeface="Aptos" panose="020B0004020202020204" pitchFamily="34" charset="0"/>
                      </a:endParaRPr>
                    </a:p>
                  </a:txBody>
                  <a:tcPr marL="68269" marR="68269" marT="77941" marB="77941" anchor="b">
                    <a:solidFill>
                      <a:schemeClr val="tx1"/>
                    </a:solidFill>
                  </a:tcPr>
                </a:tc>
                <a:tc>
                  <a:txBody>
                    <a:bodyPr/>
                    <a:lstStyle/>
                    <a:p>
                      <a:pPr algn="l">
                        <a:lnSpc>
                          <a:spcPct val="115000"/>
                        </a:lnSpc>
                        <a:spcBef>
                          <a:spcPts val="1200"/>
                        </a:spcBef>
                        <a:spcAft>
                          <a:spcPts val="1200"/>
                        </a:spcAft>
                        <a:buNone/>
                      </a:pPr>
                      <a:r>
                        <a:rPr lang="fr-FR" sz="1400" b="1" kern="0" dirty="0">
                          <a:solidFill>
                            <a:schemeClr val="tx1"/>
                          </a:solidFill>
                          <a:effectLst/>
                        </a:rPr>
                        <a:t>LBO (via holding)</a:t>
                      </a:r>
                      <a:endParaRPr lang="fr-FR"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269" marR="68269" marT="77941" marB="77941" anchor="ctr">
                    <a:solidFill>
                      <a:srgbClr val="FFC000"/>
                    </a:solidFill>
                  </a:tcPr>
                </a:tc>
                <a:extLst>
                  <a:ext uri="{0D108BD9-81ED-4DB2-BD59-A6C34878D82A}">
                    <a16:rowId xmlns:a16="http://schemas.microsoft.com/office/drawing/2014/main" val="2488941553"/>
                  </a:ext>
                </a:extLst>
              </a:tr>
            </a:tbl>
          </a:graphicData>
        </a:graphic>
      </p:graphicFrame>
      <p:sp>
        <p:nvSpPr>
          <p:cNvPr id="2" name="Titre 1">
            <a:extLst>
              <a:ext uri="{FF2B5EF4-FFF2-40B4-BE49-F238E27FC236}">
                <a16:creationId xmlns:a16="http://schemas.microsoft.com/office/drawing/2014/main" id="{49B02B91-1155-A938-E4AA-6B91DAE1444B}"/>
              </a:ext>
            </a:extLst>
          </p:cNvPr>
          <p:cNvSpPr>
            <a:spLocks noGrp="1"/>
          </p:cNvSpPr>
          <p:nvPr>
            <p:ph type="title"/>
          </p:nvPr>
        </p:nvSpPr>
        <p:spPr>
          <a:xfrm>
            <a:off x="-746749" y="330475"/>
            <a:ext cx="10906872" cy="692468"/>
          </a:xfrm>
        </p:spPr>
        <p:txBody>
          <a:bodyPr/>
          <a:lstStyle/>
          <a:p>
            <a:pPr lvl="0" eaLnBrk="0" fontAlgn="base" hangingPunct="0">
              <a:lnSpc>
                <a:spcPct val="100000"/>
              </a:lnSpc>
              <a:spcAft>
                <a:spcPct val="0"/>
              </a:spcAft>
            </a:pPr>
            <a:r>
              <a:rPr lang="fr-FR" altLang="fr-FR" sz="3200" b="1" cap="none" dirty="0">
                <a:latin typeface="fkGrotesk Fallback" charset="0"/>
                <a:ea typeface="Times New Roman" panose="02020603050405020304" pitchFamily="18" charset="0"/>
                <a:cs typeface="Times New Roman" panose="02020603050405020304" pitchFamily="18" charset="0"/>
              </a:rPr>
              <a:t>Tableau emplois/ressources pour une reprise d</a:t>
            </a:r>
            <a:r>
              <a:rPr lang="fr-FR" altLang="fr-FR" sz="3200" b="1" cap="none" dirty="0">
                <a:latin typeface="Aptos" panose="020B0004020202020204" pitchFamily="34" charset="0"/>
                <a:ea typeface="Times New Roman" panose="02020603050405020304" pitchFamily="18" charset="0"/>
                <a:cs typeface="Times New Roman" panose="02020603050405020304" pitchFamily="18" charset="0"/>
              </a:rPr>
              <a:t>’</a:t>
            </a:r>
            <a:r>
              <a:rPr lang="fr-FR" altLang="fr-FR" sz="3200" b="1" cap="none" dirty="0">
                <a:latin typeface="fkGrotesk Fallback" charset="0"/>
                <a:ea typeface="Times New Roman" panose="02020603050405020304" pitchFamily="18" charset="0"/>
                <a:cs typeface="Times New Roman" panose="02020603050405020304" pitchFamily="18" charset="0"/>
              </a:rPr>
              <a:t>entreprise</a:t>
            </a:r>
            <a:endParaRPr lang="fr-FR" altLang="fr-FR" sz="3200" b="1" cap="none" dirty="0">
              <a:latin typeface="Arial" panose="020B0604020202020204" pitchFamily="34" charset="0"/>
            </a:endParaRPr>
          </a:p>
        </p:txBody>
      </p:sp>
    </p:spTree>
    <p:extLst>
      <p:ext uri="{BB962C8B-B14F-4D97-AF65-F5344CB8AC3E}">
        <p14:creationId xmlns:p14="http://schemas.microsoft.com/office/powerpoint/2010/main" val="1745947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03C3A-EE97-E26B-D7E5-D2A5AB6890AF}"/>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74AB618-C655-78C3-CF72-A857DA9EE663}"/>
              </a:ext>
            </a:extLst>
          </p:cNvPr>
          <p:cNvSpPr>
            <a:spLocks noGrp="1"/>
          </p:cNvSpPr>
          <p:nvPr>
            <p:ph idx="1"/>
          </p:nvPr>
        </p:nvSpPr>
        <p:spPr>
          <a:xfrm>
            <a:off x="324694" y="1203467"/>
            <a:ext cx="9939892" cy="936259"/>
          </a:xfrm>
        </p:spPr>
        <p:txBody>
          <a:bodyPr>
            <a:noAutofit/>
          </a:bodyPr>
          <a:lstStyle/>
          <a:p>
            <a:pPr marL="342900" indent="-342900" algn="just">
              <a:buFont typeface="Wingdings" panose="05000000000000000000" pitchFamily="2" charset="2"/>
              <a:buChar char="Ø"/>
            </a:pPr>
            <a:r>
              <a:rPr lang="fr-FR" sz="2000" b="1" cap="none" dirty="0">
                <a:solidFill>
                  <a:schemeClr val="tx1"/>
                </a:solidFill>
                <a:latin typeface="+mn-lt"/>
              </a:rPr>
              <a:t>Voici un tableau emplois / ressources pour une opération de financement </a:t>
            </a:r>
            <a:r>
              <a:rPr lang="fr-FR" sz="2000" cap="none" dirty="0">
                <a:solidFill>
                  <a:schemeClr val="tx1"/>
                </a:solidFill>
                <a:latin typeface="+mn-lt"/>
              </a:rPr>
              <a:t>basée sur une valorisation des titres de </a:t>
            </a:r>
            <a:r>
              <a:rPr lang="fr-FR" sz="2000" b="1" cap="none" dirty="0">
                <a:solidFill>
                  <a:schemeClr val="tx1"/>
                </a:solidFill>
                <a:latin typeface="+mn-lt"/>
              </a:rPr>
              <a:t>10 000 000 €</a:t>
            </a:r>
            <a:r>
              <a:rPr lang="fr-FR" sz="2000" cap="none" dirty="0">
                <a:solidFill>
                  <a:schemeClr val="tx1"/>
                </a:solidFill>
                <a:latin typeface="+mn-lt"/>
              </a:rPr>
              <a:t> et </a:t>
            </a:r>
            <a:r>
              <a:rPr lang="fr-FR" sz="2000" b="1" cap="none" dirty="0">
                <a:solidFill>
                  <a:schemeClr val="tx1"/>
                </a:solidFill>
                <a:latin typeface="+mn-lt"/>
              </a:rPr>
              <a:t>250 000 € de frais de transaction</a:t>
            </a:r>
            <a:r>
              <a:rPr lang="fr-FR" sz="2000" cap="none" dirty="0">
                <a:solidFill>
                  <a:schemeClr val="tx1"/>
                </a:solidFill>
                <a:latin typeface="+mn-lt"/>
              </a:rPr>
              <a:t>, avec plusieurs types de financement couramment utilisés par les entreprises :</a:t>
            </a:r>
          </a:p>
          <a:p>
            <a:pPr marL="342900" indent="-342900" algn="just">
              <a:buFont typeface="Wingdings" panose="05000000000000000000" pitchFamily="2" charset="2"/>
              <a:buChar char="Ø"/>
            </a:pPr>
            <a:endParaRPr lang="fr-FR" sz="2000" dirty="0"/>
          </a:p>
          <a:p>
            <a:pPr marL="342900" indent="-342900" algn="just">
              <a:buFont typeface="Wingdings" panose="05000000000000000000" pitchFamily="2" charset="2"/>
              <a:buChar char="Ø"/>
            </a:pPr>
            <a:endParaRPr lang="fr-FR" sz="2000" dirty="0"/>
          </a:p>
          <a:p>
            <a:pPr marL="342900" indent="-342900" algn="just">
              <a:buFont typeface="Wingdings" panose="05000000000000000000" pitchFamily="2" charset="2"/>
              <a:buChar char="Ø"/>
            </a:pPr>
            <a:endParaRPr lang="fr-FR" sz="2000" dirty="0"/>
          </a:p>
        </p:txBody>
      </p:sp>
      <p:sp>
        <p:nvSpPr>
          <p:cNvPr id="2" name="Titre 1">
            <a:extLst>
              <a:ext uri="{FF2B5EF4-FFF2-40B4-BE49-F238E27FC236}">
                <a16:creationId xmlns:a16="http://schemas.microsoft.com/office/drawing/2014/main" id="{D441F5D2-0C17-0327-A8E3-90FFAFBEA730}"/>
              </a:ext>
            </a:extLst>
          </p:cNvPr>
          <p:cNvSpPr>
            <a:spLocks noGrp="1"/>
          </p:cNvSpPr>
          <p:nvPr>
            <p:ph type="title"/>
          </p:nvPr>
        </p:nvSpPr>
        <p:spPr>
          <a:xfrm>
            <a:off x="-767257" y="330475"/>
            <a:ext cx="4528593" cy="701123"/>
          </a:xfrm>
        </p:spPr>
        <p:txBody>
          <a:bodyPr/>
          <a:lstStyle/>
          <a:p>
            <a:r>
              <a:rPr lang="fr-FR" dirty="0"/>
              <a:t>Les exemples (1/5)</a:t>
            </a:r>
          </a:p>
        </p:txBody>
      </p:sp>
      <p:graphicFrame>
        <p:nvGraphicFramePr>
          <p:cNvPr id="7" name="Tableau 6">
            <a:extLst>
              <a:ext uri="{FF2B5EF4-FFF2-40B4-BE49-F238E27FC236}">
                <a16:creationId xmlns:a16="http://schemas.microsoft.com/office/drawing/2014/main" id="{89C00ADE-E80E-7C85-321B-00258C30325B}"/>
              </a:ext>
            </a:extLst>
          </p:cNvPr>
          <p:cNvGraphicFramePr>
            <a:graphicFrameLocks noGrp="1"/>
          </p:cNvGraphicFramePr>
          <p:nvPr>
            <p:extLst>
              <p:ext uri="{D42A27DB-BD31-4B8C-83A1-F6EECF244321}">
                <p14:modId xmlns:p14="http://schemas.microsoft.com/office/powerpoint/2010/main" val="202938276"/>
              </p:ext>
            </p:extLst>
          </p:nvPr>
        </p:nvGraphicFramePr>
        <p:xfrm>
          <a:off x="735105" y="2483224"/>
          <a:ext cx="9628096" cy="3558988"/>
        </p:xfrm>
        <a:graphic>
          <a:graphicData uri="http://schemas.openxmlformats.org/drawingml/2006/table">
            <a:tbl>
              <a:tblPr firstRow="1" bandRow="1">
                <a:tableStyleId>{5C22544A-7EE6-4342-B048-85BDC9FD1C3A}</a:tableStyleId>
              </a:tblPr>
              <a:tblGrid>
                <a:gridCol w="3092824">
                  <a:extLst>
                    <a:ext uri="{9D8B030D-6E8A-4147-A177-3AD203B41FA5}">
                      <a16:colId xmlns:a16="http://schemas.microsoft.com/office/drawing/2014/main" val="684658673"/>
                    </a:ext>
                  </a:extLst>
                </a:gridCol>
                <a:gridCol w="1721224">
                  <a:extLst>
                    <a:ext uri="{9D8B030D-6E8A-4147-A177-3AD203B41FA5}">
                      <a16:colId xmlns:a16="http://schemas.microsoft.com/office/drawing/2014/main" val="2304429587"/>
                    </a:ext>
                  </a:extLst>
                </a:gridCol>
                <a:gridCol w="3164541">
                  <a:extLst>
                    <a:ext uri="{9D8B030D-6E8A-4147-A177-3AD203B41FA5}">
                      <a16:colId xmlns:a16="http://schemas.microsoft.com/office/drawing/2014/main" val="665950492"/>
                    </a:ext>
                  </a:extLst>
                </a:gridCol>
                <a:gridCol w="1649507">
                  <a:extLst>
                    <a:ext uri="{9D8B030D-6E8A-4147-A177-3AD203B41FA5}">
                      <a16:colId xmlns:a16="http://schemas.microsoft.com/office/drawing/2014/main" val="4264973428"/>
                    </a:ext>
                  </a:extLst>
                </a:gridCol>
              </a:tblGrid>
              <a:tr h="395127">
                <a:tc>
                  <a:txBody>
                    <a:bodyPr/>
                    <a:lstStyle/>
                    <a:p>
                      <a:r>
                        <a:rPr lang="fr-FR" dirty="0">
                          <a:solidFill>
                            <a:schemeClr val="tx1"/>
                          </a:solidFill>
                        </a:rPr>
                        <a:t>Emplois</a:t>
                      </a:r>
                    </a:p>
                  </a:txBody>
                  <a:tcPr>
                    <a:solidFill>
                      <a:schemeClr val="bg2"/>
                    </a:solidFill>
                  </a:tcPr>
                </a:tc>
                <a:tc>
                  <a:txBody>
                    <a:bodyPr/>
                    <a:lstStyle/>
                    <a:p>
                      <a:r>
                        <a:rPr lang="fr-FR" dirty="0">
                          <a:solidFill>
                            <a:schemeClr val="tx1"/>
                          </a:solidFill>
                        </a:rPr>
                        <a:t>Montant</a:t>
                      </a:r>
                    </a:p>
                  </a:txBody>
                  <a:tcPr>
                    <a:solidFill>
                      <a:schemeClr val="bg2"/>
                    </a:solidFill>
                  </a:tcPr>
                </a:tc>
                <a:tc>
                  <a:txBody>
                    <a:bodyPr/>
                    <a:lstStyle/>
                    <a:p>
                      <a:r>
                        <a:rPr lang="fr-FR" dirty="0">
                          <a:solidFill>
                            <a:schemeClr val="tx1"/>
                          </a:solidFill>
                        </a:rPr>
                        <a:t>Ressources</a:t>
                      </a:r>
                    </a:p>
                  </a:txBody>
                  <a:tcPr>
                    <a:solidFill>
                      <a:schemeClr val="bg2"/>
                    </a:solidFill>
                  </a:tcPr>
                </a:tc>
                <a:tc>
                  <a:txBody>
                    <a:bodyPr/>
                    <a:lstStyle/>
                    <a:p>
                      <a:r>
                        <a:rPr lang="fr-FR" dirty="0">
                          <a:solidFill>
                            <a:schemeClr val="tx1"/>
                          </a:solidFill>
                        </a:rPr>
                        <a:t>Montant</a:t>
                      </a:r>
                    </a:p>
                  </a:txBody>
                  <a:tcPr>
                    <a:solidFill>
                      <a:schemeClr val="bg2"/>
                    </a:solidFill>
                  </a:tcPr>
                </a:tc>
                <a:extLst>
                  <a:ext uri="{0D108BD9-81ED-4DB2-BD59-A6C34878D82A}">
                    <a16:rowId xmlns:a16="http://schemas.microsoft.com/office/drawing/2014/main" val="1027294053"/>
                  </a:ext>
                </a:extLst>
              </a:tr>
              <a:tr h="465831">
                <a:tc>
                  <a:txBody>
                    <a:bodyPr/>
                    <a:lstStyle/>
                    <a:p>
                      <a:r>
                        <a:rPr lang="fr-FR" sz="1600" dirty="0"/>
                        <a:t>Achats de titres</a:t>
                      </a:r>
                    </a:p>
                  </a:txBody>
                  <a:tcPr anchor="ctr">
                    <a:solidFill>
                      <a:schemeClr val="bg2"/>
                    </a:solidFill>
                  </a:tcPr>
                </a:tc>
                <a:tc>
                  <a:txBody>
                    <a:bodyPr/>
                    <a:lstStyle/>
                    <a:p>
                      <a:r>
                        <a:rPr lang="fr-FR" b="1" dirty="0">
                          <a:solidFill>
                            <a:schemeClr val="bg1"/>
                          </a:solidFill>
                        </a:rPr>
                        <a:t>10 000 000</a:t>
                      </a:r>
                    </a:p>
                  </a:txBody>
                  <a:tcPr anchor="ctr">
                    <a:solidFill>
                      <a:schemeClr val="tx1"/>
                    </a:solidFill>
                  </a:tcPr>
                </a:tc>
                <a:tc>
                  <a:txBody>
                    <a:bodyPr/>
                    <a:lstStyle/>
                    <a:p>
                      <a:pPr>
                        <a:lnSpc>
                          <a:spcPct val="115000"/>
                        </a:lnSpc>
                        <a:spcBef>
                          <a:spcPts val="1200"/>
                        </a:spcBef>
                        <a:spcAft>
                          <a:spcPts val="1200"/>
                        </a:spcAft>
                        <a:buNone/>
                      </a:pPr>
                      <a:r>
                        <a:rPr lang="fr-FR" sz="1600" kern="0" dirty="0">
                          <a:solidFill>
                            <a:schemeClr val="tx1"/>
                          </a:solidFill>
                          <a:effectLst/>
                        </a:rPr>
                        <a:t>Apport en fonds propres</a:t>
                      </a:r>
                      <a:endParaRPr lang="fr-FR"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solidFill>
                      <a:schemeClr val="bg2"/>
                    </a:solidFill>
                  </a:tcPr>
                </a:tc>
                <a:tc>
                  <a:txBody>
                    <a:bodyPr/>
                    <a:lstStyle/>
                    <a:p>
                      <a:r>
                        <a:rPr lang="fr-FR" b="1" dirty="0">
                          <a:solidFill>
                            <a:schemeClr val="bg1"/>
                          </a:solidFill>
                        </a:rPr>
                        <a:t>2 000 000</a:t>
                      </a:r>
                    </a:p>
                  </a:txBody>
                  <a:tcPr anchor="ctr">
                    <a:solidFill>
                      <a:schemeClr val="tx1"/>
                    </a:solidFill>
                  </a:tcPr>
                </a:tc>
                <a:extLst>
                  <a:ext uri="{0D108BD9-81ED-4DB2-BD59-A6C34878D82A}">
                    <a16:rowId xmlns:a16="http://schemas.microsoft.com/office/drawing/2014/main" val="2487399979"/>
                  </a:ext>
                </a:extLst>
              </a:tr>
              <a:tr h="465831">
                <a:tc>
                  <a:txBody>
                    <a:bodyPr/>
                    <a:lstStyle/>
                    <a:p>
                      <a:r>
                        <a:rPr lang="fr-FR" sz="1600" dirty="0"/>
                        <a:t>Frais de transaction</a:t>
                      </a:r>
                    </a:p>
                  </a:txBody>
                  <a:tcPr anchor="ctr">
                    <a:solidFill>
                      <a:schemeClr val="bg2"/>
                    </a:solidFill>
                  </a:tcPr>
                </a:tc>
                <a:tc>
                  <a:txBody>
                    <a:bodyPr/>
                    <a:lstStyle/>
                    <a:p>
                      <a:r>
                        <a:rPr lang="fr-FR" b="1" dirty="0">
                          <a:solidFill>
                            <a:schemeClr val="bg1"/>
                          </a:solidFill>
                        </a:rPr>
                        <a:t>250 000</a:t>
                      </a:r>
                    </a:p>
                  </a:txBody>
                  <a:tcPr anchor="ctr">
                    <a:solidFill>
                      <a:schemeClr val="tx1"/>
                    </a:solidFill>
                  </a:tcPr>
                </a:tc>
                <a:tc>
                  <a:txBody>
                    <a:bodyPr/>
                    <a:lstStyle/>
                    <a:p>
                      <a:pPr>
                        <a:lnSpc>
                          <a:spcPct val="115000"/>
                        </a:lnSpc>
                        <a:spcBef>
                          <a:spcPts val="1200"/>
                        </a:spcBef>
                        <a:spcAft>
                          <a:spcPts val="1200"/>
                        </a:spcAft>
                        <a:buNone/>
                      </a:pPr>
                      <a:r>
                        <a:rPr lang="fr-FR" sz="1600" kern="0" dirty="0">
                          <a:solidFill>
                            <a:schemeClr val="tx1"/>
                          </a:solidFill>
                          <a:effectLst/>
                        </a:rPr>
                        <a:t>Obligations Convertibles</a:t>
                      </a:r>
                      <a:endParaRPr lang="fr-FR"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solidFill>
                      <a:schemeClr val="bg2"/>
                    </a:solidFill>
                  </a:tcPr>
                </a:tc>
                <a:tc>
                  <a:txBody>
                    <a:bodyPr/>
                    <a:lstStyle/>
                    <a:p>
                      <a:r>
                        <a:rPr lang="fr-FR" b="1" dirty="0">
                          <a:solidFill>
                            <a:schemeClr val="bg1"/>
                          </a:solidFill>
                        </a:rPr>
                        <a:t>2 000 000</a:t>
                      </a:r>
                    </a:p>
                  </a:txBody>
                  <a:tcPr anchor="ctr">
                    <a:solidFill>
                      <a:schemeClr val="tx1"/>
                    </a:solidFill>
                  </a:tcPr>
                </a:tc>
                <a:extLst>
                  <a:ext uri="{0D108BD9-81ED-4DB2-BD59-A6C34878D82A}">
                    <a16:rowId xmlns:a16="http://schemas.microsoft.com/office/drawing/2014/main" val="2647141931"/>
                  </a:ext>
                </a:extLst>
              </a:tr>
              <a:tr h="465831">
                <a:tc>
                  <a:txBody>
                    <a:bodyPr/>
                    <a:lstStyle/>
                    <a:p>
                      <a:endParaRPr lang="fr-FR" sz="1600" dirty="0"/>
                    </a:p>
                  </a:txBody>
                  <a:tcPr anchor="ctr">
                    <a:solidFill>
                      <a:schemeClr val="bg2"/>
                    </a:solidFill>
                  </a:tcPr>
                </a:tc>
                <a:tc>
                  <a:txBody>
                    <a:bodyPr/>
                    <a:lstStyle/>
                    <a:p>
                      <a:endParaRPr lang="fr-FR" b="1" dirty="0">
                        <a:solidFill>
                          <a:schemeClr val="bg1"/>
                        </a:solidFill>
                      </a:endParaRPr>
                    </a:p>
                  </a:txBody>
                  <a:tcPr anchor="ctr">
                    <a:solidFill>
                      <a:schemeClr val="tx1"/>
                    </a:solidFill>
                  </a:tcPr>
                </a:tc>
                <a:tc>
                  <a:txBody>
                    <a:bodyPr/>
                    <a:lstStyle/>
                    <a:p>
                      <a:pPr>
                        <a:lnSpc>
                          <a:spcPct val="115000"/>
                        </a:lnSpc>
                        <a:spcBef>
                          <a:spcPts val="1200"/>
                        </a:spcBef>
                        <a:spcAft>
                          <a:spcPts val="1200"/>
                        </a:spcAft>
                        <a:buNone/>
                      </a:pPr>
                      <a:r>
                        <a:rPr lang="fr-FR" sz="1600" kern="0" dirty="0">
                          <a:solidFill>
                            <a:schemeClr val="tx1"/>
                          </a:solidFill>
                          <a:effectLst/>
                        </a:rPr>
                        <a:t>Emprunt bancaire </a:t>
                      </a:r>
                      <a:endParaRPr lang="fr-FR"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solidFill>
                      <a:schemeClr val="bg2"/>
                    </a:solidFill>
                  </a:tcPr>
                </a:tc>
                <a:tc>
                  <a:txBody>
                    <a:bodyPr/>
                    <a:lstStyle/>
                    <a:p>
                      <a:r>
                        <a:rPr lang="fr-FR" b="1" dirty="0">
                          <a:solidFill>
                            <a:schemeClr val="bg1"/>
                          </a:solidFill>
                        </a:rPr>
                        <a:t>4 250 000</a:t>
                      </a:r>
                    </a:p>
                  </a:txBody>
                  <a:tcPr anchor="ctr">
                    <a:solidFill>
                      <a:schemeClr val="tx1"/>
                    </a:solidFill>
                  </a:tcPr>
                </a:tc>
                <a:extLst>
                  <a:ext uri="{0D108BD9-81ED-4DB2-BD59-A6C34878D82A}">
                    <a16:rowId xmlns:a16="http://schemas.microsoft.com/office/drawing/2014/main" val="3316146127"/>
                  </a:ext>
                </a:extLst>
              </a:tr>
              <a:tr h="764611">
                <a:tc>
                  <a:txBody>
                    <a:bodyPr/>
                    <a:lstStyle/>
                    <a:p>
                      <a:endParaRPr lang="fr-FR" sz="1600" dirty="0"/>
                    </a:p>
                  </a:txBody>
                  <a:tcPr anchor="ctr">
                    <a:solidFill>
                      <a:schemeClr val="bg2"/>
                    </a:solidFill>
                  </a:tcPr>
                </a:tc>
                <a:tc>
                  <a:txBody>
                    <a:bodyPr/>
                    <a:lstStyle/>
                    <a:p>
                      <a:endParaRPr lang="fr-FR" b="1" dirty="0">
                        <a:solidFill>
                          <a:schemeClr val="bg1"/>
                        </a:solidFill>
                      </a:endParaRPr>
                    </a:p>
                  </a:txBody>
                  <a:tcPr anchor="ctr">
                    <a:solidFill>
                      <a:schemeClr val="tx1"/>
                    </a:solidFill>
                  </a:tcPr>
                </a:tc>
                <a:tc>
                  <a:txBody>
                    <a:bodyPr/>
                    <a:lstStyle/>
                    <a:p>
                      <a:pPr>
                        <a:lnSpc>
                          <a:spcPct val="115000"/>
                        </a:lnSpc>
                        <a:spcBef>
                          <a:spcPts val="1200"/>
                        </a:spcBef>
                        <a:spcAft>
                          <a:spcPts val="1200"/>
                        </a:spcAft>
                        <a:buNone/>
                      </a:pPr>
                      <a:r>
                        <a:rPr lang="fr-FR" sz="1600" u="sng" kern="0" dirty="0">
                          <a:solidFill>
                            <a:schemeClr val="tx1"/>
                          </a:solidFill>
                          <a:effectLst/>
                        </a:rPr>
                        <a:t>Subventions / aides publiques</a:t>
                      </a:r>
                      <a:r>
                        <a:rPr lang="fr-FR" sz="1600" kern="100" dirty="0">
                          <a:solidFill>
                            <a:schemeClr val="tx1"/>
                          </a:solidFill>
                          <a:effectLst/>
                        </a:rPr>
                        <a:t> </a:t>
                      </a:r>
                      <a:r>
                        <a:rPr lang="fr-FR" sz="1600" kern="0" dirty="0">
                          <a:solidFill>
                            <a:schemeClr val="tx1"/>
                          </a:solidFill>
                          <a:effectLst/>
                        </a:rPr>
                        <a:t> </a:t>
                      </a:r>
                      <a:r>
                        <a:rPr lang="fr-FR" sz="1600" kern="100" dirty="0">
                          <a:solidFill>
                            <a:schemeClr val="tx1"/>
                          </a:solidFill>
                          <a:effectLst/>
                        </a:rPr>
                        <a:t> </a:t>
                      </a:r>
                      <a:r>
                        <a:rPr lang="fr-FR" sz="1600" kern="0" dirty="0">
                          <a:solidFill>
                            <a:schemeClr val="tx1"/>
                          </a:solidFill>
                          <a:effectLst/>
                        </a:rPr>
                        <a:t>*</a:t>
                      </a:r>
                      <a:endParaRPr lang="fr-FR"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solidFill>
                      <a:schemeClr val="bg2"/>
                    </a:solidFill>
                  </a:tcPr>
                </a:tc>
                <a:tc>
                  <a:txBody>
                    <a:bodyPr/>
                    <a:lstStyle/>
                    <a:p>
                      <a:r>
                        <a:rPr lang="fr-FR" b="1" dirty="0">
                          <a:solidFill>
                            <a:schemeClr val="bg1"/>
                          </a:solidFill>
                        </a:rPr>
                        <a:t>500 000</a:t>
                      </a:r>
                    </a:p>
                  </a:txBody>
                  <a:tcPr anchor="ctr">
                    <a:solidFill>
                      <a:schemeClr val="tx1"/>
                    </a:solidFill>
                  </a:tcPr>
                </a:tc>
                <a:extLst>
                  <a:ext uri="{0D108BD9-81ED-4DB2-BD59-A6C34878D82A}">
                    <a16:rowId xmlns:a16="http://schemas.microsoft.com/office/drawing/2014/main" val="4069392711"/>
                  </a:ext>
                </a:extLst>
              </a:tr>
              <a:tr h="465831">
                <a:tc>
                  <a:txBody>
                    <a:bodyPr/>
                    <a:lstStyle/>
                    <a:p>
                      <a:endParaRPr lang="fr-FR" sz="1600"/>
                    </a:p>
                  </a:txBody>
                  <a:tcPr anchor="ctr">
                    <a:solidFill>
                      <a:schemeClr val="bg2"/>
                    </a:solidFill>
                  </a:tcPr>
                </a:tc>
                <a:tc>
                  <a:txBody>
                    <a:bodyPr/>
                    <a:lstStyle/>
                    <a:p>
                      <a:endParaRPr lang="fr-FR" b="1" dirty="0">
                        <a:solidFill>
                          <a:schemeClr val="bg1"/>
                        </a:solidFill>
                      </a:endParaRPr>
                    </a:p>
                  </a:txBody>
                  <a:tcPr anchor="ctr">
                    <a:solidFill>
                      <a:schemeClr val="tx1"/>
                    </a:solidFill>
                  </a:tcPr>
                </a:tc>
                <a:tc>
                  <a:txBody>
                    <a:bodyPr/>
                    <a:lstStyle/>
                    <a:p>
                      <a:pPr>
                        <a:lnSpc>
                          <a:spcPct val="115000"/>
                        </a:lnSpc>
                        <a:spcBef>
                          <a:spcPts val="1200"/>
                        </a:spcBef>
                        <a:spcAft>
                          <a:spcPts val="1200"/>
                        </a:spcAft>
                        <a:buNone/>
                      </a:pPr>
                      <a:r>
                        <a:rPr lang="fr-FR" sz="1600" kern="0" dirty="0">
                          <a:solidFill>
                            <a:schemeClr val="tx1"/>
                          </a:solidFill>
                          <a:effectLst/>
                        </a:rPr>
                        <a:t>Autofinancement</a:t>
                      </a:r>
                      <a:endParaRPr lang="fr-FR"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solidFill>
                      <a:schemeClr val="bg2"/>
                    </a:solidFill>
                  </a:tcPr>
                </a:tc>
                <a:tc>
                  <a:txBody>
                    <a:bodyPr/>
                    <a:lstStyle/>
                    <a:p>
                      <a:r>
                        <a:rPr lang="fr-FR" b="1" dirty="0">
                          <a:solidFill>
                            <a:schemeClr val="bg1"/>
                          </a:solidFill>
                        </a:rPr>
                        <a:t>1 500 000</a:t>
                      </a:r>
                    </a:p>
                  </a:txBody>
                  <a:tcPr anchor="ctr">
                    <a:solidFill>
                      <a:schemeClr val="tx1"/>
                    </a:solidFill>
                  </a:tcPr>
                </a:tc>
                <a:extLst>
                  <a:ext uri="{0D108BD9-81ED-4DB2-BD59-A6C34878D82A}">
                    <a16:rowId xmlns:a16="http://schemas.microsoft.com/office/drawing/2014/main" val="3626416357"/>
                  </a:ext>
                </a:extLst>
              </a:tr>
              <a:tr h="535926">
                <a:tc>
                  <a:txBody>
                    <a:bodyPr/>
                    <a:lstStyle/>
                    <a:p>
                      <a:r>
                        <a:rPr lang="fr-FR" sz="1600" b="1" dirty="0"/>
                        <a:t>Total emplois</a:t>
                      </a:r>
                    </a:p>
                  </a:txBody>
                  <a:tcPr anchor="ctr">
                    <a:solidFill>
                      <a:schemeClr val="bg2"/>
                    </a:solidFill>
                  </a:tcPr>
                </a:tc>
                <a:tc>
                  <a:txBody>
                    <a:bodyPr/>
                    <a:lstStyle/>
                    <a:p>
                      <a:r>
                        <a:rPr lang="fr-FR" b="1" dirty="0">
                          <a:solidFill>
                            <a:schemeClr val="bg1"/>
                          </a:solidFill>
                        </a:rPr>
                        <a:t>10 250 000</a:t>
                      </a:r>
                    </a:p>
                  </a:txBody>
                  <a:tcPr anchor="ctr">
                    <a:solidFill>
                      <a:schemeClr val="tx1"/>
                    </a:solidFill>
                  </a:tcPr>
                </a:tc>
                <a:tc>
                  <a:txBody>
                    <a:bodyPr/>
                    <a:lstStyle/>
                    <a:p>
                      <a:pPr>
                        <a:lnSpc>
                          <a:spcPct val="115000"/>
                        </a:lnSpc>
                        <a:spcBef>
                          <a:spcPts val="1200"/>
                        </a:spcBef>
                        <a:spcAft>
                          <a:spcPts val="1200"/>
                        </a:spcAft>
                        <a:buNone/>
                      </a:pPr>
                      <a:r>
                        <a:rPr lang="fr-FR" sz="1600" b="1" kern="0" dirty="0">
                          <a:solidFill>
                            <a:schemeClr val="tx1"/>
                          </a:solidFill>
                          <a:effectLst/>
                        </a:rPr>
                        <a:t>Total ressources</a:t>
                      </a:r>
                      <a:endParaRPr lang="fr-FR"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solidFill>
                      <a:schemeClr val="bg2"/>
                    </a:solidFill>
                  </a:tcPr>
                </a:tc>
                <a:tc>
                  <a:txBody>
                    <a:bodyPr/>
                    <a:lstStyle/>
                    <a:p>
                      <a:r>
                        <a:rPr lang="fr-FR" b="1" dirty="0">
                          <a:solidFill>
                            <a:schemeClr val="bg1"/>
                          </a:solidFill>
                        </a:rPr>
                        <a:t>10 250 000</a:t>
                      </a:r>
                    </a:p>
                  </a:txBody>
                  <a:tcPr anchor="ctr">
                    <a:solidFill>
                      <a:schemeClr val="tx1"/>
                    </a:solidFill>
                  </a:tcPr>
                </a:tc>
                <a:extLst>
                  <a:ext uri="{0D108BD9-81ED-4DB2-BD59-A6C34878D82A}">
                    <a16:rowId xmlns:a16="http://schemas.microsoft.com/office/drawing/2014/main" val="2990370552"/>
                  </a:ext>
                </a:extLst>
              </a:tr>
            </a:tbl>
          </a:graphicData>
        </a:graphic>
      </p:graphicFrame>
    </p:spTree>
    <p:extLst>
      <p:ext uri="{BB962C8B-B14F-4D97-AF65-F5344CB8AC3E}">
        <p14:creationId xmlns:p14="http://schemas.microsoft.com/office/powerpoint/2010/main" val="422489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7F6D9-4E5F-36FF-7109-9384CC557A2E}"/>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D25AB5-690E-DDDB-70D1-C3AE5CAC6CEA}"/>
              </a:ext>
            </a:extLst>
          </p:cNvPr>
          <p:cNvSpPr>
            <a:spLocks noGrp="1"/>
          </p:cNvSpPr>
          <p:nvPr>
            <p:ph idx="1"/>
          </p:nvPr>
        </p:nvSpPr>
        <p:spPr>
          <a:xfrm>
            <a:off x="410308" y="1179413"/>
            <a:ext cx="11371384" cy="3276046"/>
          </a:xfrm>
        </p:spPr>
        <p:txBody>
          <a:bodyPr>
            <a:normAutofit fontScale="25000" lnSpcReduction="20000"/>
          </a:bodyPr>
          <a:lstStyle/>
          <a:p>
            <a:pPr algn="just"/>
            <a:r>
              <a:rPr lang="fr-FR" sz="8000" b="1" cap="none" dirty="0">
                <a:solidFill>
                  <a:schemeClr val="tx1"/>
                </a:solidFill>
                <a:latin typeface="+mn-lt"/>
              </a:rPr>
              <a:t>Explications sur les types de financement possibles :</a:t>
            </a:r>
          </a:p>
          <a:p>
            <a:pPr algn="just"/>
            <a:endParaRPr lang="fr-FR" sz="4800" cap="none" dirty="0">
              <a:solidFill>
                <a:schemeClr val="tx1"/>
              </a:solidFill>
              <a:latin typeface="+mn-lt"/>
            </a:endParaRPr>
          </a:p>
          <a:p>
            <a:pPr marL="685800" lvl="0" indent="-685800" algn="just">
              <a:buFont typeface="Wingdings" panose="05000000000000000000" pitchFamily="2" charset="2"/>
              <a:buChar char="Ø"/>
            </a:pPr>
            <a:r>
              <a:rPr lang="fr-FR" sz="7200" b="1" cap="none" dirty="0">
                <a:solidFill>
                  <a:schemeClr val="tx1"/>
                </a:solidFill>
                <a:latin typeface="+mn-lt"/>
              </a:rPr>
              <a:t>Fonds propres</a:t>
            </a:r>
            <a:r>
              <a:rPr lang="fr-FR" sz="7200" cap="none" dirty="0">
                <a:solidFill>
                  <a:schemeClr val="tx1"/>
                </a:solidFill>
                <a:latin typeface="+mn-lt"/>
              </a:rPr>
              <a:t> : apports des associés, investisseurs, capital-risque, business </a:t>
            </a:r>
            <a:r>
              <a:rPr lang="fr-FR" sz="7200" cap="none" dirty="0" err="1">
                <a:solidFill>
                  <a:schemeClr val="tx1"/>
                </a:solidFill>
                <a:latin typeface="+mn-lt"/>
              </a:rPr>
              <a:t>angels</a:t>
            </a:r>
            <a:r>
              <a:rPr lang="fr-FR" sz="7200" cap="none" dirty="0">
                <a:solidFill>
                  <a:schemeClr val="tx1"/>
                </a:solidFill>
                <a:latin typeface="+mn-lt"/>
              </a:rPr>
              <a:t>.</a:t>
            </a:r>
          </a:p>
          <a:p>
            <a:pPr marL="685800" lvl="0" indent="-685800" algn="just">
              <a:buFont typeface="Wingdings" panose="05000000000000000000" pitchFamily="2" charset="2"/>
              <a:buChar char="Ø"/>
            </a:pPr>
            <a:r>
              <a:rPr lang="fr-FR" sz="7200" b="1" cap="none" dirty="0">
                <a:solidFill>
                  <a:schemeClr val="tx1"/>
                </a:solidFill>
                <a:latin typeface="+mn-lt"/>
              </a:rPr>
              <a:t>Emprunt bancaire</a:t>
            </a:r>
            <a:r>
              <a:rPr lang="fr-FR" sz="7200" cap="none" dirty="0">
                <a:solidFill>
                  <a:schemeClr val="tx1"/>
                </a:solidFill>
                <a:latin typeface="+mn-lt"/>
              </a:rPr>
              <a:t> : prêt classique auprès d’une banque, à rembourser sur 6 ou 7 années avec intérêts.</a:t>
            </a:r>
          </a:p>
          <a:p>
            <a:pPr marL="685800" lvl="0" indent="-685800" algn="just">
              <a:buFont typeface="Wingdings" panose="05000000000000000000" pitchFamily="2" charset="2"/>
              <a:buChar char="Ø"/>
            </a:pPr>
            <a:r>
              <a:rPr lang="fr-FR" sz="7200" b="1" cap="none" dirty="0">
                <a:solidFill>
                  <a:schemeClr val="tx1"/>
                </a:solidFill>
                <a:latin typeface="+mn-lt"/>
              </a:rPr>
              <a:t>Obligations convertibles</a:t>
            </a:r>
            <a:r>
              <a:rPr lang="fr-FR" sz="7200" cap="none" dirty="0">
                <a:solidFill>
                  <a:schemeClr val="tx1"/>
                </a:solidFill>
                <a:latin typeface="+mn-lt"/>
              </a:rPr>
              <a:t> : est un instrument financier hybride : il s'agit d'une obligation classique émise par une entreprise, qui donne à son détenteur le droit, pendant une période déterminée et selon des conditions fixées à l'avance, de convertir cette obligation en une ou plusieurs actions de la société émettrice</a:t>
            </a:r>
          </a:p>
          <a:p>
            <a:pPr marL="685800" lvl="0" indent="-685800" algn="just">
              <a:buFont typeface="Wingdings" panose="05000000000000000000" pitchFamily="2" charset="2"/>
              <a:buChar char="Ø"/>
            </a:pPr>
            <a:r>
              <a:rPr lang="fr-FR" sz="7200" b="1" cap="none" dirty="0">
                <a:solidFill>
                  <a:schemeClr val="tx1"/>
                </a:solidFill>
                <a:latin typeface="+mn-lt"/>
              </a:rPr>
              <a:t>Subventions</a:t>
            </a:r>
            <a:r>
              <a:rPr lang="fr-FR" sz="7200" cap="none" dirty="0">
                <a:solidFill>
                  <a:schemeClr val="tx1"/>
                </a:solidFill>
                <a:latin typeface="+mn-lt"/>
              </a:rPr>
              <a:t> : aides publiques ou privées, non remboursables, mais souvent soumises à conditions.</a:t>
            </a:r>
          </a:p>
          <a:p>
            <a:pPr marL="685800" lvl="0" indent="-685800" algn="just">
              <a:buFont typeface="Wingdings" panose="05000000000000000000" pitchFamily="2" charset="2"/>
              <a:buChar char="Ø"/>
            </a:pPr>
            <a:r>
              <a:rPr lang="fr-FR" sz="7200" b="1" cap="none" dirty="0">
                <a:solidFill>
                  <a:schemeClr val="tx1"/>
                </a:solidFill>
                <a:latin typeface="+mn-lt"/>
              </a:rPr>
              <a:t>Autofinancement</a:t>
            </a:r>
            <a:r>
              <a:rPr lang="fr-FR" sz="7200" cap="none" dirty="0">
                <a:solidFill>
                  <a:schemeClr val="tx1"/>
                </a:solidFill>
                <a:latin typeface="+mn-lt"/>
              </a:rPr>
              <a:t> : utilisation de la trésorerie ou des bénéfices réinvestis.</a:t>
            </a:r>
          </a:p>
          <a:p>
            <a:pPr lvl="0" algn="just"/>
            <a:endParaRPr lang="fr-FR" sz="4800" cap="none" dirty="0">
              <a:solidFill>
                <a:schemeClr val="tx1"/>
              </a:solidFill>
              <a:latin typeface="+mn-lt"/>
            </a:endParaRPr>
          </a:p>
        </p:txBody>
      </p:sp>
      <p:sp>
        <p:nvSpPr>
          <p:cNvPr id="2" name="Titre 1">
            <a:extLst>
              <a:ext uri="{FF2B5EF4-FFF2-40B4-BE49-F238E27FC236}">
                <a16:creationId xmlns:a16="http://schemas.microsoft.com/office/drawing/2014/main" id="{4C640B51-A48D-7DA9-2825-D92F43E092BC}"/>
              </a:ext>
            </a:extLst>
          </p:cNvPr>
          <p:cNvSpPr>
            <a:spLocks noGrp="1"/>
          </p:cNvSpPr>
          <p:nvPr>
            <p:ph type="title"/>
          </p:nvPr>
        </p:nvSpPr>
        <p:spPr>
          <a:xfrm>
            <a:off x="-767257" y="330475"/>
            <a:ext cx="4603520" cy="701123"/>
          </a:xfrm>
        </p:spPr>
        <p:txBody>
          <a:bodyPr/>
          <a:lstStyle/>
          <a:p>
            <a:r>
              <a:rPr lang="fr-FR" dirty="0"/>
              <a:t>Les exemples (2/5)</a:t>
            </a:r>
          </a:p>
        </p:txBody>
      </p:sp>
      <p:sp>
        <p:nvSpPr>
          <p:cNvPr id="4" name="Rectangle 3">
            <a:extLst>
              <a:ext uri="{FF2B5EF4-FFF2-40B4-BE49-F238E27FC236}">
                <a16:creationId xmlns:a16="http://schemas.microsoft.com/office/drawing/2014/main" id="{86E30AC5-31E4-00D2-4649-D06E18E9D408}"/>
              </a:ext>
            </a:extLst>
          </p:cNvPr>
          <p:cNvSpPr/>
          <p:nvPr/>
        </p:nvSpPr>
        <p:spPr>
          <a:xfrm>
            <a:off x="410308" y="4603274"/>
            <a:ext cx="9906001" cy="1924251"/>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fr-FR" dirty="0">
                <a:solidFill>
                  <a:schemeClr val="tx1"/>
                </a:solidFill>
              </a:rPr>
              <a:t>Le détail de la répartition entre chaque ressource dépendra du </a:t>
            </a:r>
            <a:r>
              <a:rPr lang="fr-FR" b="1" dirty="0">
                <a:solidFill>
                  <a:schemeClr val="tx1"/>
                </a:solidFill>
              </a:rPr>
              <a:t>montage financier retenu</a:t>
            </a:r>
            <a:r>
              <a:rPr lang="fr-FR" dirty="0">
                <a:solidFill>
                  <a:schemeClr val="tx1"/>
                </a:solidFill>
              </a:rPr>
              <a:t>, de la </a:t>
            </a:r>
            <a:r>
              <a:rPr lang="fr-FR" b="1" dirty="0">
                <a:solidFill>
                  <a:schemeClr val="tx1"/>
                </a:solidFill>
              </a:rPr>
              <a:t>rentabilité de la cible </a:t>
            </a:r>
            <a:r>
              <a:rPr lang="fr-FR" dirty="0">
                <a:solidFill>
                  <a:schemeClr val="tx1"/>
                </a:solidFill>
              </a:rPr>
              <a:t>et des </a:t>
            </a:r>
            <a:r>
              <a:rPr lang="fr-FR" b="1" dirty="0">
                <a:solidFill>
                  <a:schemeClr val="tx1"/>
                </a:solidFill>
              </a:rPr>
              <a:t>besoins liés au business plan </a:t>
            </a:r>
            <a:r>
              <a:rPr lang="fr-FR" dirty="0">
                <a:solidFill>
                  <a:schemeClr val="tx1"/>
                </a:solidFill>
              </a:rPr>
              <a:t>(ex : 50% fonds propres, 40% emprunt bancaire, 10% subventions). </a:t>
            </a:r>
          </a:p>
          <a:p>
            <a:pPr algn="just"/>
            <a:endParaRPr lang="fr-FR" dirty="0">
              <a:solidFill>
                <a:schemeClr val="tx1"/>
              </a:solidFill>
            </a:endParaRPr>
          </a:p>
          <a:p>
            <a:pPr marL="285750" indent="-285750" algn="just">
              <a:buFont typeface="Arial" panose="020B0604020202020204" pitchFamily="34" charset="0"/>
              <a:buChar char="•"/>
            </a:pPr>
            <a:r>
              <a:rPr lang="fr-FR" b="1" dirty="0">
                <a:solidFill>
                  <a:schemeClr val="tx1"/>
                </a:solidFill>
              </a:rPr>
              <a:t>Le total des ressources doit toujours couvrir le total des emplois</a:t>
            </a:r>
            <a:r>
              <a:rPr lang="fr-FR" dirty="0">
                <a:solidFill>
                  <a:schemeClr val="tx1"/>
                </a:solidFill>
              </a:rPr>
              <a:t>, soit </a:t>
            </a:r>
            <a:r>
              <a:rPr lang="fr-FR" b="1" dirty="0">
                <a:solidFill>
                  <a:schemeClr val="tx1"/>
                </a:solidFill>
              </a:rPr>
              <a:t>10 250 000 €</a:t>
            </a:r>
            <a:r>
              <a:rPr lang="fr-FR" dirty="0">
                <a:solidFill>
                  <a:schemeClr val="tx1"/>
                </a:solidFill>
              </a:rPr>
              <a:t> dans cet exemple.</a:t>
            </a:r>
            <a:endParaRPr lang="fr-FR" dirty="0"/>
          </a:p>
        </p:txBody>
      </p:sp>
    </p:spTree>
    <p:extLst>
      <p:ext uri="{BB962C8B-B14F-4D97-AF65-F5344CB8AC3E}">
        <p14:creationId xmlns:p14="http://schemas.microsoft.com/office/powerpoint/2010/main" val="177649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83F89-D362-E6C0-F65A-69019BFBA4F1}"/>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2597E50-8E08-455E-AF2A-9C88C6070841}"/>
              </a:ext>
            </a:extLst>
          </p:cNvPr>
          <p:cNvSpPr>
            <a:spLocks noGrp="1"/>
          </p:cNvSpPr>
          <p:nvPr>
            <p:ph idx="1"/>
          </p:nvPr>
        </p:nvSpPr>
        <p:spPr>
          <a:xfrm>
            <a:off x="239974" y="1031598"/>
            <a:ext cx="10248727" cy="797202"/>
          </a:xfrm>
        </p:spPr>
        <p:txBody>
          <a:bodyPr>
            <a:normAutofit/>
          </a:bodyPr>
          <a:lstStyle/>
          <a:p>
            <a:pPr algn="just"/>
            <a:r>
              <a:rPr lang="fr-FR" sz="1600" b="1" cap="none" dirty="0">
                <a:solidFill>
                  <a:schemeClr val="tx1"/>
                </a:solidFill>
                <a:latin typeface="+mn-lt"/>
              </a:rPr>
              <a:t>Voici un exemple de tableau emplois / ressources </a:t>
            </a:r>
            <a:r>
              <a:rPr lang="fr-FR" sz="1400" cap="none" dirty="0">
                <a:solidFill>
                  <a:schemeClr val="tx1"/>
                </a:solidFill>
                <a:latin typeface="+mn-lt"/>
              </a:rPr>
              <a:t>adapté à une société évaluée à 1 000 000 € , avec 100 000 € de frais de transaction, intégrant du crowdfunding, des subventions et un apport du dirigeant de 200 000 €. ce tableau synthétise les principales opérations de financement et d’investissement lors d’une création ou d’une reprise d’entreprise.</a:t>
            </a:r>
          </a:p>
        </p:txBody>
      </p:sp>
      <p:sp>
        <p:nvSpPr>
          <p:cNvPr id="2" name="Titre 1">
            <a:extLst>
              <a:ext uri="{FF2B5EF4-FFF2-40B4-BE49-F238E27FC236}">
                <a16:creationId xmlns:a16="http://schemas.microsoft.com/office/drawing/2014/main" id="{B2ADDEF8-E7CD-B1F3-1812-3B4B162EC34F}"/>
              </a:ext>
            </a:extLst>
          </p:cNvPr>
          <p:cNvSpPr>
            <a:spLocks noGrp="1"/>
          </p:cNvSpPr>
          <p:nvPr>
            <p:ph type="title"/>
          </p:nvPr>
        </p:nvSpPr>
        <p:spPr>
          <a:xfrm>
            <a:off x="-767257" y="330475"/>
            <a:ext cx="4600190" cy="701123"/>
          </a:xfrm>
        </p:spPr>
        <p:txBody>
          <a:bodyPr/>
          <a:lstStyle/>
          <a:p>
            <a:r>
              <a:rPr lang="fr-FR" dirty="0"/>
              <a:t>Les exemples (3/5)</a:t>
            </a:r>
          </a:p>
        </p:txBody>
      </p:sp>
      <p:graphicFrame>
        <p:nvGraphicFramePr>
          <p:cNvPr id="4" name="Tableau 3">
            <a:extLst>
              <a:ext uri="{FF2B5EF4-FFF2-40B4-BE49-F238E27FC236}">
                <a16:creationId xmlns:a16="http://schemas.microsoft.com/office/drawing/2014/main" id="{D8CAA1B2-4C39-0A2C-8D4E-51736C37BFC0}"/>
              </a:ext>
            </a:extLst>
          </p:cNvPr>
          <p:cNvGraphicFramePr>
            <a:graphicFrameLocks noGrp="1"/>
          </p:cNvGraphicFramePr>
          <p:nvPr>
            <p:extLst>
              <p:ext uri="{D42A27DB-BD31-4B8C-83A1-F6EECF244321}">
                <p14:modId xmlns:p14="http://schemas.microsoft.com/office/powerpoint/2010/main" val="3644596235"/>
              </p:ext>
            </p:extLst>
          </p:nvPr>
        </p:nvGraphicFramePr>
        <p:xfrm>
          <a:off x="316691" y="1786511"/>
          <a:ext cx="10113222" cy="4989857"/>
        </p:xfrm>
        <a:graphic>
          <a:graphicData uri="http://schemas.openxmlformats.org/drawingml/2006/table">
            <a:tbl>
              <a:tblPr firstRow="1" bandRow="1">
                <a:tableStyleId>{5C22544A-7EE6-4342-B048-85BDC9FD1C3A}</a:tableStyleId>
              </a:tblPr>
              <a:tblGrid>
                <a:gridCol w="3659673">
                  <a:extLst>
                    <a:ext uri="{9D8B030D-6E8A-4147-A177-3AD203B41FA5}">
                      <a16:colId xmlns:a16="http://schemas.microsoft.com/office/drawing/2014/main" val="684658673"/>
                    </a:ext>
                  </a:extLst>
                </a:gridCol>
                <a:gridCol w="1396938">
                  <a:extLst>
                    <a:ext uri="{9D8B030D-6E8A-4147-A177-3AD203B41FA5}">
                      <a16:colId xmlns:a16="http://schemas.microsoft.com/office/drawing/2014/main" val="2304429587"/>
                    </a:ext>
                  </a:extLst>
                </a:gridCol>
                <a:gridCol w="3698981">
                  <a:extLst>
                    <a:ext uri="{9D8B030D-6E8A-4147-A177-3AD203B41FA5}">
                      <a16:colId xmlns:a16="http://schemas.microsoft.com/office/drawing/2014/main" val="665950492"/>
                    </a:ext>
                  </a:extLst>
                </a:gridCol>
                <a:gridCol w="1357630">
                  <a:extLst>
                    <a:ext uri="{9D8B030D-6E8A-4147-A177-3AD203B41FA5}">
                      <a16:colId xmlns:a16="http://schemas.microsoft.com/office/drawing/2014/main" val="4264973428"/>
                    </a:ext>
                  </a:extLst>
                </a:gridCol>
              </a:tblGrid>
              <a:tr h="395127">
                <a:tc>
                  <a:txBody>
                    <a:bodyPr/>
                    <a:lstStyle/>
                    <a:p>
                      <a:pPr algn="l"/>
                      <a:r>
                        <a:rPr lang="fr-FR" dirty="0">
                          <a:solidFill>
                            <a:schemeClr val="tx1"/>
                          </a:solidFill>
                        </a:rPr>
                        <a:t>Emplois</a:t>
                      </a:r>
                    </a:p>
                  </a:txBody>
                  <a:tcPr anchor="ctr">
                    <a:solidFill>
                      <a:schemeClr val="bg2"/>
                    </a:solidFill>
                  </a:tcPr>
                </a:tc>
                <a:tc>
                  <a:txBody>
                    <a:bodyPr/>
                    <a:lstStyle/>
                    <a:p>
                      <a:pPr algn="l"/>
                      <a:r>
                        <a:rPr lang="fr-FR" dirty="0">
                          <a:solidFill>
                            <a:schemeClr val="tx1"/>
                          </a:solidFill>
                        </a:rPr>
                        <a:t>Montant</a:t>
                      </a:r>
                    </a:p>
                  </a:txBody>
                  <a:tcPr anchor="ctr">
                    <a:solidFill>
                      <a:schemeClr val="bg2"/>
                    </a:solidFill>
                  </a:tcPr>
                </a:tc>
                <a:tc>
                  <a:txBody>
                    <a:bodyPr/>
                    <a:lstStyle/>
                    <a:p>
                      <a:pPr algn="l"/>
                      <a:r>
                        <a:rPr lang="fr-FR" dirty="0">
                          <a:solidFill>
                            <a:schemeClr val="tx1"/>
                          </a:solidFill>
                        </a:rPr>
                        <a:t>Ressources</a:t>
                      </a:r>
                    </a:p>
                  </a:txBody>
                  <a:tcPr anchor="ctr">
                    <a:solidFill>
                      <a:schemeClr val="bg2"/>
                    </a:solidFill>
                  </a:tcPr>
                </a:tc>
                <a:tc>
                  <a:txBody>
                    <a:bodyPr/>
                    <a:lstStyle/>
                    <a:p>
                      <a:pPr algn="l"/>
                      <a:r>
                        <a:rPr lang="fr-FR" dirty="0">
                          <a:solidFill>
                            <a:schemeClr val="tx1"/>
                          </a:solidFill>
                        </a:rPr>
                        <a:t>Montant</a:t>
                      </a:r>
                    </a:p>
                  </a:txBody>
                  <a:tcPr anchor="ctr">
                    <a:solidFill>
                      <a:schemeClr val="bg2"/>
                    </a:solidFill>
                  </a:tcPr>
                </a:tc>
                <a:extLst>
                  <a:ext uri="{0D108BD9-81ED-4DB2-BD59-A6C34878D82A}">
                    <a16:rowId xmlns:a16="http://schemas.microsoft.com/office/drawing/2014/main" val="1027294053"/>
                  </a:ext>
                </a:extLst>
              </a:tr>
              <a:tr h="393767">
                <a:tc>
                  <a:txBody>
                    <a:bodyPr/>
                    <a:lstStyle/>
                    <a:p>
                      <a:pPr algn="l"/>
                      <a:r>
                        <a:rPr lang="fr-FR" sz="1600" dirty="0"/>
                        <a:t>Achats de la société (valorisation)</a:t>
                      </a:r>
                    </a:p>
                  </a:txBody>
                  <a:tcPr anchor="ctr">
                    <a:solidFill>
                      <a:schemeClr val="bg2"/>
                    </a:solidFill>
                  </a:tcPr>
                </a:tc>
                <a:tc>
                  <a:txBody>
                    <a:bodyPr/>
                    <a:lstStyle/>
                    <a:p>
                      <a:pPr algn="l"/>
                      <a:r>
                        <a:rPr lang="fr-FR" b="1" dirty="0">
                          <a:solidFill>
                            <a:schemeClr val="bg1"/>
                          </a:solidFill>
                        </a:rPr>
                        <a:t>1 000 000</a:t>
                      </a:r>
                    </a:p>
                  </a:txBody>
                  <a:tcPr anchor="ctr">
                    <a:solidFill>
                      <a:schemeClr val="tx1"/>
                    </a:solidFill>
                  </a:tcPr>
                </a:tc>
                <a:tc>
                  <a:txBody>
                    <a:bodyPr/>
                    <a:lstStyle/>
                    <a:p>
                      <a:pPr algn="l">
                        <a:lnSpc>
                          <a:spcPct val="115000"/>
                        </a:lnSpc>
                        <a:spcBef>
                          <a:spcPts val="1200"/>
                        </a:spcBef>
                        <a:spcAft>
                          <a:spcPts val="1200"/>
                        </a:spcAft>
                        <a:buNone/>
                      </a:pPr>
                      <a:r>
                        <a:rPr lang="fr-FR" sz="1600" kern="0" dirty="0">
                          <a:solidFill>
                            <a:schemeClr val="tx1"/>
                          </a:solidFill>
                          <a:effectLst/>
                        </a:rPr>
                        <a:t>Apport du dirigeant</a:t>
                      </a:r>
                      <a:endParaRPr lang="fr-FR"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86995" marB="86995" anchor="ctr">
                    <a:solidFill>
                      <a:schemeClr val="bg2"/>
                    </a:solidFill>
                  </a:tcPr>
                </a:tc>
                <a:tc>
                  <a:txBody>
                    <a:bodyPr/>
                    <a:lstStyle/>
                    <a:p>
                      <a:pPr algn="l"/>
                      <a:r>
                        <a:rPr lang="fr-FR" sz="1800" b="1" dirty="0">
                          <a:solidFill>
                            <a:schemeClr val="bg1"/>
                          </a:solidFill>
                        </a:rPr>
                        <a:t>200 000</a:t>
                      </a:r>
                    </a:p>
                  </a:txBody>
                  <a:tcPr anchor="ctr">
                    <a:solidFill>
                      <a:schemeClr val="tx1"/>
                    </a:solidFill>
                  </a:tcPr>
                </a:tc>
                <a:extLst>
                  <a:ext uri="{0D108BD9-81ED-4DB2-BD59-A6C34878D82A}">
                    <a16:rowId xmlns:a16="http://schemas.microsoft.com/office/drawing/2014/main" val="2487399979"/>
                  </a:ext>
                </a:extLst>
              </a:tr>
              <a:tr h="392153">
                <a:tc>
                  <a:txBody>
                    <a:bodyPr/>
                    <a:lstStyle/>
                    <a:p>
                      <a:pPr algn="l"/>
                      <a:r>
                        <a:rPr lang="fr-FR" sz="1600" dirty="0"/>
                        <a:t>Frais de transaction</a:t>
                      </a:r>
                    </a:p>
                  </a:txBody>
                  <a:tcPr anchor="ctr">
                    <a:solidFill>
                      <a:schemeClr val="bg2"/>
                    </a:solidFill>
                  </a:tcPr>
                </a:tc>
                <a:tc>
                  <a:txBody>
                    <a:bodyPr/>
                    <a:lstStyle/>
                    <a:p>
                      <a:pPr algn="l"/>
                      <a:r>
                        <a:rPr lang="fr-FR" b="1" dirty="0">
                          <a:solidFill>
                            <a:schemeClr val="bg1"/>
                          </a:solidFill>
                        </a:rPr>
                        <a:t>100 000</a:t>
                      </a:r>
                    </a:p>
                  </a:txBody>
                  <a:tcPr anchor="ctr">
                    <a:solidFill>
                      <a:schemeClr val="tx1"/>
                    </a:solidFill>
                  </a:tcPr>
                </a:tc>
                <a:tc>
                  <a:txBody>
                    <a:bodyPr/>
                    <a:lstStyle/>
                    <a:p>
                      <a:pPr algn="l">
                        <a:lnSpc>
                          <a:spcPct val="115000"/>
                        </a:lnSpc>
                        <a:spcBef>
                          <a:spcPts val="1200"/>
                        </a:spcBef>
                        <a:spcAft>
                          <a:spcPts val="1200"/>
                        </a:spcAft>
                        <a:buNone/>
                      </a:pPr>
                      <a:r>
                        <a:rPr lang="fr-FR" sz="1600" b="0" kern="0" dirty="0">
                          <a:solidFill>
                            <a:schemeClr val="tx1"/>
                          </a:solidFill>
                          <a:effectLst/>
                          <a:latin typeface="+mn-lt"/>
                        </a:rPr>
                        <a:t>Crowdfunding </a:t>
                      </a:r>
                      <a:br>
                        <a:rPr lang="fr-FR" sz="1600" b="0" kern="0" dirty="0">
                          <a:solidFill>
                            <a:schemeClr val="tx1"/>
                          </a:solidFill>
                          <a:effectLst/>
                          <a:latin typeface="+mn-lt"/>
                        </a:rPr>
                      </a:br>
                      <a:r>
                        <a:rPr lang="fr-FR" sz="1600" b="0" kern="0" dirty="0">
                          <a:solidFill>
                            <a:schemeClr val="tx1"/>
                          </a:solidFill>
                          <a:effectLst/>
                          <a:latin typeface="+mn-lt"/>
                        </a:rPr>
                        <a:t>(apport en fonds propres ou quasi-fonds propres)</a:t>
                      </a:r>
                      <a:r>
                        <a:rPr lang="fr-FR" sz="1600" b="0" kern="100" dirty="0">
                          <a:solidFill>
                            <a:schemeClr val="tx1"/>
                          </a:solidFill>
                          <a:effectLst/>
                          <a:latin typeface="+mn-lt"/>
                        </a:rPr>
                        <a:t> </a:t>
                      </a:r>
                      <a:endParaRPr lang="fr-FR" sz="1600" b="0" kern="100" dirty="0">
                        <a:solidFill>
                          <a:schemeClr val="tx1"/>
                        </a:solidFill>
                        <a:effectLst/>
                        <a:latin typeface="+mn-lt"/>
                        <a:ea typeface="Aptos" panose="020B0004020202020204" pitchFamily="34" charset="0"/>
                        <a:cs typeface="Times New Roman" panose="02020603050405020304" pitchFamily="18" charset="0"/>
                      </a:endParaRPr>
                    </a:p>
                  </a:txBody>
                  <a:tcPr marL="62115" marR="62115" marT="70914" marB="70914" anchor="ctr">
                    <a:solidFill>
                      <a:schemeClr val="bg2"/>
                    </a:solidFill>
                  </a:tcPr>
                </a:tc>
                <a:tc>
                  <a:txBody>
                    <a:bodyPr/>
                    <a:lstStyle/>
                    <a:p>
                      <a:pPr algn="l">
                        <a:lnSpc>
                          <a:spcPct val="115000"/>
                        </a:lnSpc>
                        <a:spcBef>
                          <a:spcPts val="1200"/>
                        </a:spcBef>
                        <a:spcAft>
                          <a:spcPts val="1200"/>
                        </a:spcAft>
                        <a:buNone/>
                      </a:pPr>
                      <a:r>
                        <a:rPr lang="fr-FR" sz="1800" b="1" kern="0" dirty="0">
                          <a:solidFill>
                            <a:schemeClr val="bg1"/>
                          </a:solidFill>
                          <a:effectLst/>
                          <a:latin typeface="+mn-lt"/>
                        </a:rPr>
                        <a:t>200 000 </a:t>
                      </a:r>
                      <a:endParaRPr lang="fr-FR" sz="1800" b="1" kern="100" dirty="0">
                        <a:solidFill>
                          <a:schemeClr val="bg1"/>
                        </a:solidFill>
                        <a:effectLst/>
                        <a:latin typeface="+mn-lt"/>
                        <a:ea typeface="Aptos" panose="020B0004020202020204" pitchFamily="34" charset="0"/>
                        <a:cs typeface="Times New Roman" panose="02020603050405020304" pitchFamily="18" charset="0"/>
                      </a:endParaRPr>
                    </a:p>
                  </a:txBody>
                  <a:tcPr marL="62115" marR="62115" marT="70914" marB="70914" anchor="ctr">
                    <a:solidFill>
                      <a:schemeClr val="tx1"/>
                    </a:solidFill>
                  </a:tcPr>
                </a:tc>
                <a:extLst>
                  <a:ext uri="{0D108BD9-81ED-4DB2-BD59-A6C34878D82A}">
                    <a16:rowId xmlns:a16="http://schemas.microsoft.com/office/drawing/2014/main" val="2647141931"/>
                  </a:ext>
                </a:extLst>
              </a:tr>
              <a:tr h="411189">
                <a:tc>
                  <a:txBody>
                    <a:bodyPr/>
                    <a:lstStyle/>
                    <a:p>
                      <a:pPr algn="l"/>
                      <a:r>
                        <a:rPr lang="fr-FR" sz="1600" dirty="0"/>
                        <a:t>Investissements complémentaires</a:t>
                      </a:r>
                    </a:p>
                  </a:txBody>
                  <a:tcPr anchor="ctr">
                    <a:solidFill>
                      <a:schemeClr val="bg2"/>
                    </a:solidFill>
                  </a:tcPr>
                </a:tc>
                <a:tc>
                  <a:txBody>
                    <a:bodyPr/>
                    <a:lstStyle/>
                    <a:p>
                      <a:pPr algn="l"/>
                      <a:r>
                        <a:rPr lang="fr-FR" b="1" dirty="0">
                          <a:solidFill>
                            <a:schemeClr val="bg1"/>
                          </a:solidFill>
                        </a:rPr>
                        <a:t>0 (si aucun)</a:t>
                      </a:r>
                    </a:p>
                  </a:txBody>
                  <a:tcPr anchor="ctr">
                    <a:solidFill>
                      <a:schemeClr val="tx1"/>
                    </a:solidFill>
                  </a:tcPr>
                </a:tc>
                <a:tc>
                  <a:txBody>
                    <a:bodyPr/>
                    <a:lstStyle/>
                    <a:p>
                      <a:pPr algn="l">
                        <a:lnSpc>
                          <a:spcPct val="115000"/>
                        </a:lnSpc>
                        <a:spcBef>
                          <a:spcPts val="1200"/>
                        </a:spcBef>
                        <a:spcAft>
                          <a:spcPts val="1200"/>
                        </a:spcAft>
                        <a:buNone/>
                      </a:pPr>
                      <a:r>
                        <a:rPr lang="fr-FR" sz="1600" b="0" kern="0" dirty="0">
                          <a:solidFill>
                            <a:schemeClr val="tx1"/>
                          </a:solidFill>
                          <a:effectLst/>
                          <a:latin typeface="+mn-lt"/>
                        </a:rPr>
                        <a:t>Subventions</a:t>
                      </a:r>
                      <a:r>
                        <a:rPr lang="fr-FR" sz="1600" b="0" kern="100" dirty="0">
                          <a:solidFill>
                            <a:schemeClr val="tx1"/>
                          </a:solidFill>
                          <a:effectLst/>
                          <a:latin typeface="+mn-lt"/>
                        </a:rPr>
                        <a:t> </a:t>
                      </a:r>
                      <a:endParaRPr lang="fr-FR" sz="1600" b="0" kern="100" dirty="0">
                        <a:solidFill>
                          <a:schemeClr val="tx1"/>
                        </a:solidFill>
                        <a:effectLst/>
                        <a:latin typeface="+mn-lt"/>
                        <a:ea typeface="Aptos" panose="020B0004020202020204" pitchFamily="34" charset="0"/>
                        <a:cs typeface="Times New Roman" panose="02020603050405020304" pitchFamily="18" charset="0"/>
                      </a:endParaRPr>
                    </a:p>
                  </a:txBody>
                  <a:tcPr marL="62115" marR="62115" marT="70914" marB="70914" anchor="ctr">
                    <a:solidFill>
                      <a:schemeClr val="bg2"/>
                    </a:solidFill>
                  </a:tcPr>
                </a:tc>
                <a:tc>
                  <a:txBody>
                    <a:bodyPr/>
                    <a:lstStyle/>
                    <a:p>
                      <a:pPr algn="l">
                        <a:lnSpc>
                          <a:spcPct val="115000"/>
                        </a:lnSpc>
                        <a:spcBef>
                          <a:spcPts val="1200"/>
                        </a:spcBef>
                        <a:spcAft>
                          <a:spcPts val="1200"/>
                        </a:spcAft>
                        <a:buNone/>
                      </a:pPr>
                      <a:r>
                        <a:rPr lang="fr-FR" sz="1800" b="1" kern="0" dirty="0">
                          <a:solidFill>
                            <a:schemeClr val="bg1"/>
                          </a:solidFill>
                          <a:effectLst/>
                          <a:latin typeface="+mn-lt"/>
                        </a:rPr>
                        <a:t>200 000 </a:t>
                      </a:r>
                      <a:endParaRPr lang="fr-FR" sz="1800" b="1" kern="100" dirty="0">
                        <a:solidFill>
                          <a:schemeClr val="bg1"/>
                        </a:solidFill>
                        <a:effectLst/>
                        <a:latin typeface="+mn-lt"/>
                        <a:ea typeface="Aptos" panose="020B0004020202020204" pitchFamily="34" charset="0"/>
                        <a:cs typeface="Times New Roman" panose="02020603050405020304" pitchFamily="18" charset="0"/>
                      </a:endParaRPr>
                    </a:p>
                  </a:txBody>
                  <a:tcPr marL="62115" marR="62115" marT="70914" marB="70914" anchor="ctr">
                    <a:solidFill>
                      <a:schemeClr val="tx1"/>
                    </a:solidFill>
                  </a:tcPr>
                </a:tc>
                <a:extLst>
                  <a:ext uri="{0D108BD9-81ED-4DB2-BD59-A6C34878D82A}">
                    <a16:rowId xmlns:a16="http://schemas.microsoft.com/office/drawing/2014/main" val="3316146127"/>
                  </a:ext>
                </a:extLst>
              </a:tr>
              <a:tr h="764611">
                <a:tc>
                  <a:txBody>
                    <a:bodyPr/>
                    <a:lstStyle/>
                    <a:p>
                      <a:pPr algn="l"/>
                      <a:endParaRPr lang="fr-FR" sz="1600"/>
                    </a:p>
                  </a:txBody>
                  <a:tcPr anchor="ctr">
                    <a:solidFill>
                      <a:schemeClr val="bg2"/>
                    </a:solidFill>
                  </a:tcPr>
                </a:tc>
                <a:tc>
                  <a:txBody>
                    <a:bodyPr/>
                    <a:lstStyle/>
                    <a:p>
                      <a:pPr algn="l"/>
                      <a:endParaRPr lang="fr-FR" b="1" dirty="0">
                        <a:solidFill>
                          <a:schemeClr val="bg1"/>
                        </a:solidFill>
                      </a:endParaRPr>
                    </a:p>
                  </a:txBody>
                  <a:tcPr anchor="ctr">
                    <a:solidFill>
                      <a:schemeClr val="tx1"/>
                    </a:solidFill>
                  </a:tcPr>
                </a:tc>
                <a:tc>
                  <a:txBody>
                    <a:bodyPr/>
                    <a:lstStyle/>
                    <a:p>
                      <a:pPr algn="l">
                        <a:lnSpc>
                          <a:spcPct val="115000"/>
                        </a:lnSpc>
                        <a:spcBef>
                          <a:spcPts val="1200"/>
                        </a:spcBef>
                        <a:spcAft>
                          <a:spcPts val="1200"/>
                        </a:spcAft>
                        <a:buNone/>
                      </a:pPr>
                      <a:r>
                        <a:rPr lang="fr-FR" sz="1600" b="0" kern="0" dirty="0">
                          <a:solidFill>
                            <a:schemeClr val="tx1"/>
                          </a:solidFill>
                          <a:effectLst/>
                          <a:latin typeface="+mn-lt"/>
                        </a:rPr>
                        <a:t>Prêt d’honneur </a:t>
                      </a:r>
                      <a:endParaRPr lang="fr-FR" sz="1600" b="0" kern="100" dirty="0">
                        <a:solidFill>
                          <a:schemeClr val="tx1"/>
                        </a:solidFill>
                        <a:effectLst/>
                        <a:latin typeface="+mn-lt"/>
                        <a:ea typeface="Aptos" panose="020B0004020202020204" pitchFamily="34" charset="0"/>
                        <a:cs typeface="Times New Roman" panose="02020603050405020304" pitchFamily="18" charset="0"/>
                      </a:endParaRPr>
                    </a:p>
                  </a:txBody>
                  <a:tcPr marL="62115" marR="62115" marT="70914" marB="70914" anchor="ctr">
                    <a:solidFill>
                      <a:schemeClr val="bg2"/>
                    </a:solidFill>
                  </a:tcPr>
                </a:tc>
                <a:tc>
                  <a:txBody>
                    <a:bodyPr/>
                    <a:lstStyle/>
                    <a:p>
                      <a:pPr marL="0" marR="0" lvl="0" indent="0" algn="l" defTabSz="914400" rtl="0" eaLnBrk="1" fontAlgn="auto" latinLnBrk="0" hangingPunct="1">
                        <a:lnSpc>
                          <a:spcPct val="115000"/>
                        </a:lnSpc>
                        <a:spcBef>
                          <a:spcPts val="1200"/>
                        </a:spcBef>
                        <a:spcAft>
                          <a:spcPts val="1200"/>
                        </a:spcAft>
                        <a:buClrTx/>
                        <a:buSzTx/>
                        <a:buFontTx/>
                        <a:buNone/>
                        <a:tabLst/>
                        <a:defRPr/>
                      </a:pPr>
                      <a:r>
                        <a:rPr lang="fr-FR" sz="1800" b="1" kern="0" dirty="0">
                          <a:solidFill>
                            <a:schemeClr val="bg1"/>
                          </a:solidFill>
                          <a:effectLst/>
                          <a:latin typeface="+mn-lt"/>
                        </a:rPr>
                        <a:t>30 000</a:t>
                      </a:r>
                      <a:endParaRPr lang="fr-FR" sz="1800" b="1" kern="100" dirty="0">
                        <a:solidFill>
                          <a:schemeClr val="bg1"/>
                        </a:solidFill>
                        <a:effectLst/>
                        <a:latin typeface="+mn-lt"/>
                      </a:endParaRPr>
                    </a:p>
                  </a:txBody>
                  <a:tcPr marL="62115" marR="62115" marT="70914" marB="70914" anchor="ctr">
                    <a:solidFill>
                      <a:schemeClr val="tx1"/>
                    </a:solidFill>
                  </a:tcPr>
                </a:tc>
                <a:extLst>
                  <a:ext uri="{0D108BD9-81ED-4DB2-BD59-A6C34878D82A}">
                    <a16:rowId xmlns:a16="http://schemas.microsoft.com/office/drawing/2014/main" val="4069392711"/>
                  </a:ext>
                </a:extLst>
              </a:tr>
              <a:tr h="209377">
                <a:tc>
                  <a:txBody>
                    <a:bodyPr/>
                    <a:lstStyle/>
                    <a:p>
                      <a:pPr algn="l"/>
                      <a:endParaRPr lang="fr-FR" sz="1600"/>
                    </a:p>
                  </a:txBody>
                  <a:tcPr anchor="ctr">
                    <a:solidFill>
                      <a:schemeClr val="bg2"/>
                    </a:solidFill>
                  </a:tcPr>
                </a:tc>
                <a:tc>
                  <a:txBody>
                    <a:bodyPr/>
                    <a:lstStyle/>
                    <a:p>
                      <a:pPr algn="l"/>
                      <a:endParaRPr lang="fr-FR" b="1" dirty="0">
                        <a:solidFill>
                          <a:schemeClr val="bg1"/>
                        </a:solidFill>
                      </a:endParaRPr>
                    </a:p>
                  </a:txBody>
                  <a:tcPr anchor="ctr">
                    <a:solidFill>
                      <a:schemeClr val="tx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600" b="0" kern="0" dirty="0">
                          <a:solidFill>
                            <a:schemeClr val="tx1"/>
                          </a:solidFill>
                          <a:effectLst/>
                          <a:latin typeface="+mn-lt"/>
                        </a:rPr>
                        <a:t>Emprunt bancaire</a:t>
                      </a:r>
                      <a:endParaRPr lang="fr-FR" sz="1600" b="0" kern="100" dirty="0">
                        <a:solidFill>
                          <a:schemeClr val="tx1"/>
                        </a:solidFill>
                        <a:effectLst/>
                        <a:latin typeface="+mn-lt"/>
                        <a:ea typeface="Aptos" panose="020B0004020202020204" pitchFamily="34" charset="0"/>
                        <a:cs typeface="Times New Roman" panose="02020603050405020304" pitchFamily="18" charset="0"/>
                      </a:endParaRPr>
                    </a:p>
                  </a:txBody>
                  <a:tcPr marL="62115" marR="62115" marT="70914" marB="70914" anchor="ctr">
                    <a:solidFill>
                      <a:schemeClr val="bg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800" b="1" kern="0" dirty="0">
                          <a:solidFill>
                            <a:schemeClr val="bg1"/>
                          </a:solidFill>
                          <a:effectLst/>
                          <a:latin typeface="+mn-lt"/>
                        </a:rPr>
                        <a:t>370 000</a:t>
                      </a:r>
                      <a:endParaRPr lang="fr-FR" sz="1800" b="1" kern="100" dirty="0">
                        <a:solidFill>
                          <a:schemeClr val="bg1"/>
                        </a:solidFill>
                        <a:effectLst/>
                        <a:latin typeface="+mn-l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fr-FR" sz="1800" b="1" kern="100" dirty="0">
                        <a:solidFill>
                          <a:schemeClr val="bg1"/>
                        </a:solidFill>
                        <a:effectLst/>
                        <a:latin typeface="+mn-lt"/>
                      </a:endParaRPr>
                    </a:p>
                  </a:txBody>
                  <a:tcPr marL="62115" marR="62115" marT="70914" marB="70914" anchor="ctr">
                    <a:solidFill>
                      <a:schemeClr val="tx1"/>
                    </a:solidFill>
                  </a:tcPr>
                </a:tc>
                <a:extLst>
                  <a:ext uri="{0D108BD9-81ED-4DB2-BD59-A6C34878D82A}">
                    <a16:rowId xmlns:a16="http://schemas.microsoft.com/office/drawing/2014/main" val="3626416357"/>
                  </a:ext>
                </a:extLst>
              </a:tr>
              <a:tr h="0">
                <a:tc>
                  <a:txBody>
                    <a:bodyPr/>
                    <a:lstStyle/>
                    <a:p>
                      <a:pPr algn="l"/>
                      <a:endParaRPr lang="fr-FR" sz="1600" dirty="0"/>
                    </a:p>
                  </a:txBody>
                  <a:tcPr anchor="ctr">
                    <a:solidFill>
                      <a:schemeClr val="bg2"/>
                    </a:solidFill>
                  </a:tcPr>
                </a:tc>
                <a:tc>
                  <a:txBody>
                    <a:bodyPr/>
                    <a:lstStyle/>
                    <a:p>
                      <a:pPr algn="l"/>
                      <a:endParaRPr lang="fr-FR" b="1" dirty="0">
                        <a:solidFill>
                          <a:schemeClr val="bg1"/>
                        </a:solidFill>
                      </a:endParaRPr>
                    </a:p>
                  </a:txBody>
                  <a:tcPr anchor="ctr">
                    <a:solidFill>
                      <a:schemeClr val="tx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600" b="0" kern="0" dirty="0">
                          <a:solidFill>
                            <a:schemeClr val="tx1"/>
                          </a:solidFill>
                          <a:effectLst/>
                          <a:latin typeface="+mn-lt"/>
                        </a:rPr>
                        <a:t>Prêt croissance transmission Bpifrance</a:t>
                      </a:r>
                      <a:endParaRPr lang="fr-FR" sz="1600" b="0" kern="100" dirty="0">
                        <a:solidFill>
                          <a:schemeClr val="tx1"/>
                        </a:solidFill>
                        <a:effectLst/>
                        <a:latin typeface="+mn-lt"/>
                      </a:endParaRPr>
                    </a:p>
                  </a:txBody>
                  <a:tcPr marL="62115" marR="62115" marT="70914" marB="70914" anchor="ctr">
                    <a:solidFill>
                      <a:schemeClr val="bg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800" b="1" kern="0" dirty="0">
                          <a:solidFill>
                            <a:schemeClr val="bg1"/>
                          </a:solidFill>
                          <a:effectLst/>
                          <a:latin typeface="+mn-lt"/>
                        </a:rPr>
                        <a:t>100 000 </a:t>
                      </a:r>
                      <a:endParaRPr lang="fr-FR" sz="1800" b="1" kern="100" dirty="0">
                        <a:solidFill>
                          <a:schemeClr val="bg1"/>
                        </a:solidFill>
                        <a:effectLst/>
                        <a:latin typeface="+mn-l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fr-FR" sz="1800" b="1" kern="100" dirty="0">
                        <a:solidFill>
                          <a:schemeClr val="bg1"/>
                        </a:solidFill>
                        <a:effectLst/>
                        <a:latin typeface="+mn-lt"/>
                      </a:endParaRPr>
                    </a:p>
                  </a:txBody>
                  <a:tcPr marL="62115" marR="62115" marT="70914" marB="70914" anchor="ctr">
                    <a:solidFill>
                      <a:schemeClr val="tx1"/>
                    </a:solidFill>
                  </a:tcPr>
                </a:tc>
                <a:extLst>
                  <a:ext uri="{0D108BD9-81ED-4DB2-BD59-A6C34878D82A}">
                    <a16:rowId xmlns:a16="http://schemas.microsoft.com/office/drawing/2014/main" val="2441846953"/>
                  </a:ext>
                </a:extLst>
              </a:tr>
              <a:tr h="535926">
                <a:tc>
                  <a:txBody>
                    <a:bodyPr/>
                    <a:lstStyle/>
                    <a:p>
                      <a:pPr algn="l"/>
                      <a:r>
                        <a:rPr lang="fr-FR" sz="1600" b="1" dirty="0"/>
                        <a:t>Total emplois</a:t>
                      </a:r>
                    </a:p>
                  </a:txBody>
                  <a:tcPr anchor="ctr">
                    <a:solidFill>
                      <a:schemeClr val="bg2"/>
                    </a:solidFill>
                  </a:tcPr>
                </a:tc>
                <a:tc>
                  <a:txBody>
                    <a:bodyPr/>
                    <a:lstStyle/>
                    <a:p>
                      <a:pPr algn="l"/>
                      <a:r>
                        <a:rPr lang="fr-FR" b="1" dirty="0">
                          <a:solidFill>
                            <a:schemeClr val="bg1"/>
                          </a:solidFill>
                        </a:rPr>
                        <a:t>1 100 000</a:t>
                      </a:r>
                    </a:p>
                  </a:txBody>
                  <a:tcPr anchor="ctr">
                    <a:solidFill>
                      <a:schemeClr val="tx1"/>
                    </a:solidFill>
                  </a:tcPr>
                </a:tc>
                <a:tc>
                  <a:txBody>
                    <a:bodyPr/>
                    <a:lstStyle/>
                    <a:p>
                      <a:pPr algn="l">
                        <a:lnSpc>
                          <a:spcPct val="115000"/>
                        </a:lnSpc>
                      </a:pPr>
                      <a:r>
                        <a:rPr lang="fr-FR" sz="1800" b="1" kern="100" dirty="0">
                          <a:solidFill>
                            <a:schemeClr val="tx1"/>
                          </a:solidFill>
                          <a:effectLst/>
                          <a:latin typeface="+mn-lt"/>
                        </a:rPr>
                        <a:t>Total ressources</a:t>
                      </a:r>
                    </a:p>
                  </a:txBody>
                  <a:tcPr marL="62115" marR="62115" marT="70914" marB="70914" anchor="ctr">
                    <a:solidFill>
                      <a:schemeClr val="bg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FR" sz="1800" b="1" kern="100" dirty="0">
                          <a:solidFill>
                            <a:schemeClr val="bg1"/>
                          </a:solidFill>
                          <a:effectLst/>
                          <a:latin typeface="+mn-lt"/>
                        </a:rPr>
                        <a:t>1 100 000</a:t>
                      </a:r>
                    </a:p>
                  </a:txBody>
                  <a:tcPr marL="62115" marR="62115" marT="70914" marB="70914" anchor="ctr">
                    <a:solidFill>
                      <a:schemeClr val="tx1"/>
                    </a:solidFill>
                  </a:tcPr>
                </a:tc>
                <a:extLst>
                  <a:ext uri="{0D108BD9-81ED-4DB2-BD59-A6C34878D82A}">
                    <a16:rowId xmlns:a16="http://schemas.microsoft.com/office/drawing/2014/main" val="2990370552"/>
                  </a:ext>
                </a:extLst>
              </a:tr>
            </a:tbl>
          </a:graphicData>
        </a:graphic>
      </p:graphicFrame>
    </p:spTree>
    <p:extLst>
      <p:ext uri="{BB962C8B-B14F-4D97-AF65-F5344CB8AC3E}">
        <p14:creationId xmlns:p14="http://schemas.microsoft.com/office/powerpoint/2010/main" val="802332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8184D-3011-A361-5007-963C2BFB83BC}"/>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0EBCC19-5580-754A-EE16-1D71208EE2D2}"/>
              </a:ext>
            </a:extLst>
          </p:cNvPr>
          <p:cNvSpPr>
            <a:spLocks noGrp="1"/>
          </p:cNvSpPr>
          <p:nvPr>
            <p:ph idx="1"/>
          </p:nvPr>
        </p:nvSpPr>
        <p:spPr>
          <a:xfrm>
            <a:off x="204119" y="1130014"/>
            <a:ext cx="11702600" cy="5044449"/>
          </a:xfrm>
        </p:spPr>
        <p:txBody>
          <a:bodyPr>
            <a:noAutofit/>
          </a:bodyPr>
          <a:lstStyle/>
          <a:p>
            <a:pPr algn="just"/>
            <a:r>
              <a:rPr lang="fr-FR" sz="1800" b="1" cap="none" dirty="0">
                <a:solidFill>
                  <a:schemeClr val="tx1"/>
                </a:solidFill>
                <a:latin typeface="+mn-lt"/>
              </a:rPr>
              <a:t>Explications et hypothèses </a:t>
            </a:r>
            <a:endParaRPr lang="fr-FR" sz="1800" cap="none" dirty="0">
              <a:solidFill>
                <a:schemeClr val="tx1"/>
              </a:solidFill>
              <a:latin typeface="+mn-lt"/>
            </a:endParaRPr>
          </a:p>
          <a:p>
            <a:pPr marL="171450" lvl="0" indent="-171450" algn="just">
              <a:buFont typeface="Wingdings" panose="05000000000000000000" pitchFamily="2" charset="2"/>
              <a:buChar char="Ø"/>
            </a:pPr>
            <a:r>
              <a:rPr lang="fr-FR" sz="1200" b="1" cap="none" dirty="0">
                <a:solidFill>
                  <a:schemeClr val="tx1"/>
                </a:solidFill>
                <a:latin typeface="+mn-lt"/>
              </a:rPr>
              <a:t>Valorisation</a:t>
            </a:r>
            <a:r>
              <a:rPr lang="fr-FR" sz="1200" cap="none" dirty="0">
                <a:solidFill>
                  <a:schemeClr val="tx1"/>
                </a:solidFill>
                <a:latin typeface="+mn-lt"/>
              </a:rPr>
              <a:t> : </a:t>
            </a:r>
            <a:r>
              <a:rPr lang="fr-FR" sz="1050" cap="none" dirty="0">
                <a:solidFill>
                  <a:schemeClr val="tx1"/>
                </a:solidFill>
                <a:latin typeface="+mn-lt"/>
              </a:rPr>
              <a:t>le prix d’acquisition de la société, ici 1 M€.</a:t>
            </a:r>
          </a:p>
          <a:p>
            <a:pPr marL="171450" lvl="0" indent="-171450" algn="just">
              <a:buFont typeface="Wingdings" panose="05000000000000000000" pitchFamily="2" charset="2"/>
              <a:buChar char="Ø"/>
            </a:pPr>
            <a:r>
              <a:rPr lang="fr-FR" sz="1200" b="1" cap="none" dirty="0">
                <a:solidFill>
                  <a:schemeClr val="tx1"/>
                </a:solidFill>
                <a:latin typeface="+mn-lt"/>
              </a:rPr>
              <a:t>Frais de transaction</a:t>
            </a:r>
            <a:r>
              <a:rPr lang="fr-FR" sz="1200" cap="none" dirty="0">
                <a:solidFill>
                  <a:schemeClr val="tx1"/>
                </a:solidFill>
                <a:latin typeface="+mn-lt"/>
              </a:rPr>
              <a:t> : </a:t>
            </a:r>
            <a:r>
              <a:rPr lang="fr-FR" sz="1050" cap="none" dirty="0">
                <a:solidFill>
                  <a:schemeClr val="tx1"/>
                </a:solidFill>
                <a:latin typeface="+mn-lt"/>
              </a:rPr>
              <a:t>honoraires, frais juridiques, etc., 100 000 €.</a:t>
            </a:r>
          </a:p>
          <a:p>
            <a:pPr marL="171450" lvl="0" indent="-171450" algn="just">
              <a:buFont typeface="Wingdings" panose="05000000000000000000" pitchFamily="2" charset="2"/>
              <a:buChar char="Ø"/>
            </a:pPr>
            <a:r>
              <a:rPr lang="fr-FR" sz="1200" b="1" cap="none" dirty="0">
                <a:solidFill>
                  <a:schemeClr val="tx1"/>
                </a:solidFill>
                <a:latin typeface="+mn-lt"/>
              </a:rPr>
              <a:t>Apport du dirigeant</a:t>
            </a:r>
            <a:r>
              <a:rPr lang="fr-FR" sz="1200" cap="none" dirty="0">
                <a:solidFill>
                  <a:schemeClr val="tx1"/>
                </a:solidFill>
                <a:latin typeface="+mn-lt"/>
              </a:rPr>
              <a:t> : </a:t>
            </a:r>
            <a:r>
              <a:rPr lang="fr-FR" sz="1050" cap="none" dirty="0">
                <a:solidFill>
                  <a:schemeClr val="tx1"/>
                </a:solidFill>
                <a:latin typeface="+mn-lt"/>
              </a:rPr>
              <a:t>fonds propres injectés par le porteur de projet, 200 000 €.</a:t>
            </a:r>
          </a:p>
          <a:p>
            <a:pPr marL="171450" lvl="0" indent="-171450" algn="just">
              <a:buFont typeface="Wingdings" panose="05000000000000000000" pitchFamily="2" charset="2"/>
              <a:buChar char="Ø"/>
            </a:pPr>
            <a:r>
              <a:rPr lang="fr-FR" sz="1200" b="1" cap="none" dirty="0">
                <a:solidFill>
                  <a:schemeClr val="tx1"/>
                </a:solidFill>
                <a:latin typeface="+mn-lt"/>
              </a:rPr>
              <a:t>Crowdfunding</a:t>
            </a:r>
            <a:r>
              <a:rPr lang="fr-FR" sz="1200" cap="none" dirty="0">
                <a:solidFill>
                  <a:schemeClr val="tx1"/>
                </a:solidFill>
                <a:latin typeface="+mn-lt"/>
              </a:rPr>
              <a:t> : </a:t>
            </a:r>
            <a:r>
              <a:rPr lang="fr-FR" sz="1050" cap="none" dirty="0">
                <a:solidFill>
                  <a:schemeClr val="tx1"/>
                </a:solidFill>
                <a:latin typeface="+mn-lt"/>
              </a:rPr>
              <a:t>apport de la communauté via plateformes, ici 200 000 € à titre d’exemple (le montant peut varier selon le projet).</a:t>
            </a:r>
          </a:p>
          <a:p>
            <a:pPr marL="171450" lvl="0" indent="-171450" algn="just">
              <a:buFont typeface="Wingdings" panose="05000000000000000000" pitchFamily="2" charset="2"/>
              <a:buChar char="Ø"/>
            </a:pPr>
            <a:r>
              <a:rPr lang="fr-FR" sz="1200" b="1" cap="none" dirty="0">
                <a:solidFill>
                  <a:schemeClr val="tx1"/>
                </a:solidFill>
                <a:latin typeface="+mn-lt"/>
              </a:rPr>
              <a:t>Subventions</a:t>
            </a:r>
            <a:r>
              <a:rPr lang="fr-FR" sz="1200" cap="none" dirty="0">
                <a:solidFill>
                  <a:schemeClr val="tx1"/>
                </a:solidFill>
                <a:latin typeface="+mn-lt"/>
              </a:rPr>
              <a:t> : </a:t>
            </a:r>
            <a:r>
              <a:rPr lang="fr-FR" sz="1050" cap="none" dirty="0">
                <a:solidFill>
                  <a:schemeClr val="tx1"/>
                </a:solidFill>
                <a:latin typeface="+mn-lt"/>
              </a:rPr>
              <a:t>aides publiques ou privées, ici 200 000 € à titre d’exemple.</a:t>
            </a:r>
          </a:p>
          <a:p>
            <a:pPr marL="171450" lvl="0" indent="-171450" algn="just">
              <a:buFont typeface="Wingdings" panose="05000000000000000000" pitchFamily="2" charset="2"/>
              <a:buChar char="Ø"/>
            </a:pPr>
            <a:r>
              <a:rPr lang="fr-FR" sz="1200" b="1" cap="none" dirty="0">
                <a:solidFill>
                  <a:schemeClr val="tx1"/>
                </a:solidFill>
                <a:latin typeface="+mn-lt"/>
              </a:rPr>
              <a:t>Emprunt bancaire</a:t>
            </a:r>
            <a:r>
              <a:rPr lang="fr-FR" sz="1200" cap="none" dirty="0">
                <a:solidFill>
                  <a:schemeClr val="tx1"/>
                </a:solidFill>
                <a:latin typeface="+mn-lt"/>
              </a:rPr>
              <a:t> : </a:t>
            </a:r>
            <a:r>
              <a:rPr lang="fr-FR" sz="1050" cap="none" dirty="0">
                <a:solidFill>
                  <a:schemeClr val="tx1"/>
                </a:solidFill>
                <a:latin typeface="+mn-lt"/>
              </a:rPr>
              <a:t>financement externe pour compléter l’opération, ici  500 000 €.</a:t>
            </a:r>
          </a:p>
          <a:p>
            <a:pPr marL="171450" lvl="0" indent="-171450" algn="just">
              <a:buFont typeface="Wingdings" panose="05000000000000000000" pitchFamily="2" charset="2"/>
              <a:buChar char="Ø"/>
            </a:pPr>
            <a:r>
              <a:rPr lang="fr-FR" sz="1200" b="1" cap="none" dirty="0">
                <a:solidFill>
                  <a:schemeClr val="tx1"/>
                </a:solidFill>
                <a:latin typeface="+mn-lt"/>
              </a:rPr>
              <a:t>Prêt croissance transmission Bpifrance </a:t>
            </a:r>
            <a:r>
              <a:rPr lang="fr-FR" sz="1050" b="1" cap="none" dirty="0">
                <a:solidFill>
                  <a:schemeClr val="tx1"/>
                </a:solidFill>
                <a:latin typeface="+mn-lt"/>
              </a:rPr>
              <a:t>: </a:t>
            </a:r>
            <a:r>
              <a:rPr lang="fr-FR" sz="1050" cap="none" dirty="0">
                <a:solidFill>
                  <a:schemeClr val="tx1"/>
                </a:solidFill>
                <a:latin typeface="+mn-lt"/>
              </a:rPr>
              <a:t>de </a:t>
            </a:r>
            <a:r>
              <a:rPr lang="fr-FR" sz="1050" b="1" cap="none" dirty="0">
                <a:solidFill>
                  <a:schemeClr val="tx1"/>
                </a:solidFill>
                <a:latin typeface="+mn-lt"/>
              </a:rPr>
              <a:t>50 000 € à 5 000 000 €</a:t>
            </a:r>
            <a:r>
              <a:rPr lang="fr-FR" sz="1050" cap="none" dirty="0">
                <a:solidFill>
                  <a:schemeClr val="tx1"/>
                </a:solidFill>
                <a:latin typeface="+mn-lt"/>
              </a:rPr>
              <a:t>. Le montant ne peut pas excéder </a:t>
            </a:r>
            <a:r>
              <a:rPr lang="fr-FR" sz="1050" b="1" cap="none" dirty="0">
                <a:solidFill>
                  <a:schemeClr val="tx1"/>
                </a:solidFill>
                <a:latin typeface="+mn-lt"/>
              </a:rPr>
              <a:t>40% du montant de la dette globale liée au LBO </a:t>
            </a:r>
            <a:r>
              <a:rPr lang="fr-FR" sz="1050" cap="none" dirty="0">
                <a:solidFill>
                  <a:schemeClr val="tx1"/>
                </a:solidFill>
                <a:latin typeface="+mn-lt"/>
              </a:rPr>
              <a:t>(Leverage buy-out)</a:t>
            </a:r>
          </a:p>
          <a:p>
            <a:pPr marL="171450" lvl="0" indent="-171450" algn="just">
              <a:buFont typeface="Wingdings" panose="05000000000000000000" pitchFamily="2" charset="2"/>
              <a:buChar char="Ø"/>
            </a:pPr>
            <a:r>
              <a:rPr lang="fr-FR" sz="1200" b="1" cap="none" dirty="0">
                <a:solidFill>
                  <a:schemeClr val="tx1"/>
                </a:solidFill>
                <a:latin typeface="+mn-lt"/>
              </a:rPr>
              <a:t>Prêt d’honneur : </a:t>
            </a:r>
            <a:r>
              <a:rPr lang="fr-FR" sz="1050" cap="none" dirty="0">
                <a:solidFill>
                  <a:schemeClr val="tx1"/>
                </a:solidFill>
                <a:latin typeface="+mn-lt"/>
              </a:rPr>
              <a:t>généralement de </a:t>
            </a:r>
            <a:r>
              <a:rPr lang="fr-FR" sz="1050" b="1" cap="none" dirty="0">
                <a:solidFill>
                  <a:schemeClr val="tx1"/>
                </a:solidFill>
                <a:latin typeface="+mn-lt"/>
              </a:rPr>
              <a:t>3 000 € à 50 000 €</a:t>
            </a:r>
            <a:r>
              <a:rPr lang="fr-FR" sz="1050" cap="none" dirty="0">
                <a:solidFill>
                  <a:schemeClr val="tx1"/>
                </a:solidFill>
                <a:latin typeface="+mn-lt"/>
              </a:rPr>
              <a:t> (</a:t>
            </a:r>
            <a:r>
              <a:rPr lang="fr-FR" sz="1050" b="1" cap="none" dirty="0">
                <a:solidFill>
                  <a:schemeClr val="tx1"/>
                </a:solidFill>
                <a:latin typeface="+mn-lt"/>
              </a:rPr>
              <a:t>Initiative France</a:t>
            </a:r>
            <a:r>
              <a:rPr lang="fr-FR" sz="1050" cap="none" dirty="0">
                <a:solidFill>
                  <a:schemeClr val="tx1"/>
                </a:solidFill>
                <a:latin typeface="+mn-lt"/>
              </a:rPr>
              <a:t>), avec un montant moyen autour de 10 000 €. (certains dispositifs spécifiques peuvent aller jusqu’à </a:t>
            </a:r>
            <a:r>
              <a:rPr lang="fr-FR" sz="1050" b="1" cap="none" dirty="0">
                <a:solidFill>
                  <a:schemeClr val="tx1"/>
                </a:solidFill>
                <a:latin typeface="+mn-lt"/>
              </a:rPr>
              <a:t>80 000 €</a:t>
            </a:r>
            <a:r>
              <a:rPr lang="fr-FR" sz="1050" cap="none" dirty="0">
                <a:solidFill>
                  <a:schemeClr val="tx1"/>
                </a:solidFill>
                <a:latin typeface="+mn-lt"/>
              </a:rPr>
              <a:t> selon la région)</a:t>
            </a:r>
          </a:p>
          <a:p>
            <a:pPr algn="just"/>
            <a:endParaRPr lang="fr-FR" sz="1100" b="1" cap="none" dirty="0">
              <a:solidFill>
                <a:schemeClr val="tx1"/>
              </a:solidFill>
              <a:latin typeface="+mn-lt"/>
            </a:endParaRPr>
          </a:p>
          <a:p>
            <a:pPr algn="just"/>
            <a:endParaRPr lang="fr-FR" sz="1100" b="1" cap="none" dirty="0">
              <a:solidFill>
                <a:schemeClr val="tx1"/>
              </a:solidFill>
              <a:latin typeface="+mn-lt"/>
            </a:endParaRPr>
          </a:p>
          <a:p>
            <a:pPr algn="just"/>
            <a:endParaRPr lang="fr-FR" sz="1100" b="1" cap="none" dirty="0">
              <a:solidFill>
                <a:schemeClr val="tx1"/>
              </a:solidFill>
              <a:latin typeface="+mn-lt"/>
            </a:endParaRPr>
          </a:p>
          <a:p>
            <a:pPr algn="just"/>
            <a:endParaRPr lang="fr-FR" sz="1100" b="1" cap="none" dirty="0">
              <a:solidFill>
                <a:schemeClr val="tx1"/>
              </a:solidFill>
              <a:latin typeface="+mn-lt"/>
            </a:endParaRPr>
          </a:p>
          <a:p>
            <a:pPr algn="just"/>
            <a:r>
              <a:rPr lang="fr-FR" sz="1100" b="1" cap="none" dirty="0">
                <a:solidFill>
                  <a:srgbClr val="C00000"/>
                </a:solidFill>
                <a:latin typeface="+mn-lt"/>
              </a:rPr>
              <a:t>Ce type de tableau permet de s’assurer que les ressources mobilisées couvrent bien l’ensemble des emplois, conformément au principe de l’équilibre financier.</a:t>
            </a:r>
          </a:p>
          <a:p>
            <a:pPr algn="just"/>
            <a:r>
              <a:rPr lang="fr-FR" sz="1050" b="1" i="1" cap="none" dirty="0">
                <a:solidFill>
                  <a:schemeClr val="tx1"/>
                </a:solidFill>
                <a:latin typeface="+mn-lt"/>
              </a:rPr>
              <a:t>Le montant des ressources est toujours égal au montant des emplois. </a:t>
            </a:r>
            <a:r>
              <a:rPr lang="fr-FR" sz="1050" i="1" cap="none" dirty="0">
                <a:solidFill>
                  <a:schemeClr val="tx1"/>
                </a:solidFill>
                <a:latin typeface="+mn-lt"/>
              </a:rPr>
              <a:t>Tout emploi nouveau correspond soit à une nouvelle ressource, soit à la diminution d’un emploi précédent</a:t>
            </a:r>
            <a:r>
              <a:rPr lang="fr-FR" sz="1050" i="1" cap="none" dirty="0">
                <a:latin typeface="+mn-lt"/>
              </a:rPr>
              <a:t>.</a:t>
            </a:r>
            <a:endParaRPr lang="fr-FR" sz="1050" cap="none" dirty="0">
              <a:latin typeface="+mn-lt"/>
            </a:endParaRPr>
          </a:p>
          <a:p>
            <a:pPr algn="just"/>
            <a:endParaRPr lang="fr-FR" sz="1050" cap="none" dirty="0">
              <a:latin typeface="+mn-lt"/>
            </a:endParaRPr>
          </a:p>
        </p:txBody>
      </p:sp>
      <p:sp>
        <p:nvSpPr>
          <p:cNvPr id="2" name="Titre 1">
            <a:extLst>
              <a:ext uri="{FF2B5EF4-FFF2-40B4-BE49-F238E27FC236}">
                <a16:creationId xmlns:a16="http://schemas.microsoft.com/office/drawing/2014/main" id="{79FD72BE-509D-78B2-D58A-A133B0F06FCF}"/>
              </a:ext>
            </a:extLst>
          </p:cNvPr>
          <p:cNvSpPr>
            <a:spLocks noGrp="1"/>
          </p:cNvSpPr>
          <p:nvPr>
            <p:ph type="title"/>
          </p:nvPr>
        </p:nvSpPr>
        <p:spPr>
          <a:xfrm>
            <a:off x="-767257" y="330475"/>
            <a:ext cx="4630160" cy="701123"/>
          </a:xfrm>
        </p:spPr>
        <p:txBody>
          <a:bodyPr/>
          <a:lstStyle/>
          <a:p>
            <a:r>
              <a:rPr lang="fr-FR" dirty="0"/>
              <a:t>Les exemples (4/5)</a:t>
            </a:r>
          </a:p>
        </p:txBody>
      </p:sp>
      <p:sp>
        <p:nvSpPr>
          <p:cNvPr id="4" name="Rectangle 3">
            <a:extLst>
              <a:ext uri="{FF2B5EF4-FFF2-40B4-BE49-F238E27FC236}">
                <a16:creationId xmlns:a16="http://schemas.microsoft.com/office/drawing/2014/main" id="{54BD9460-9B3F-3BAF-C6A4-7704F43C3F1A}"/>
              </a:ext>
            </a:extLst>
          </p:cNvPr>
          <p:cNvSpPr/>
          <p:nvPr/>
        </p:nvSpPr>
        <p:spPr>
          <a:xfrm>
            <a:off x="285281" y="4252781"/>
            <a:ext cx="10606038" cy="1070657"/>
          </a:xfrm>
          <a:prstGeom prst="rect">
            <a:avLst/>
          </a:prstGeom>
          <a:solidFill>
            <a:schemeClr val="bg2"/>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v"/>
            </a:pPr>
            <a:r>
              <a:rPr lang="fr-FR" sz="1200" b="1" dirty="0">
                <a:solidFill>
                  <a:schemeClr val="tx1"/>
                </a:solidFill>
              </a:rPr>
              <a:t>Le prêt croissance transmission de Bpifrance </a:t>
            </a:r>
            <a:r>
              <a:rPr lang="fr-FR" sz="1100" dirty="0">
                <a:solidFill>
                  <a:schemeClr val="tx1"/>
                </a:solidFill>
              </a:rPr>
              <a:t>est un financement dédié à l’accompagnement des PME et ETI dans le cadre de la reprise ou la transmission d’entreprise. Voici ce qu’il comporte :</a:t>
            </a:r>
          </a:p>
          <a:p>
            <a:pPr marL="171450" indent="-171450" algn="just">
              <a:buFont typeface="Arial" panose="020B0604020202020204" pitchFamily="34" charset="0"/>
              <a:buChar char="•"/>
            </a:pPr>
            <a:r>
              <a:rPr lang="fr-FR" sz="1100" b="1" dirty="0">
                <a:solidFill>
                  <a:schemeClr val="tx1"/>
                </a:solidFill>
              </a:rPr>
              <a:t>Bénéficiaires : </a:t>
            </a:r>
            <a:r>
              <a:rPr lang="fr-FR" sz="1100" dirty="0">
                <a:solidFill>
                  <a:schemeClr val="tx1"/>
                </a:solidFill>
              </a:rPr>
              <a:t>TPE, PME et ETI indépendantes, en métropole ou DROM, créées depuis plus de 3 ans (ou sociétés holdings créées spécifiquement pour une </a:t>
            </a:r>
            <a:r>
              <a:rPr lang="fr-FR" sz="1100" b="1" dirty="0">
                <a:solidFill>
                  <a:schemeClr val="tx1"/>
                </a:solidFill>
              </a:rPr>
              <a:t>acquisition).</a:t>
            </a:r>
          </a:p>
          <a:p>
            <a:pPr marL="171450" indent="-171450" algn="just">
              <a:buFont typeface="Arial" panose="020B0604020202020204" pitchFamily="34" charset="0"/>
              <a:buChar char="•"/>
            </a:pPr>
            <a:r>
              <a:rPr lang="fr-FR" sz="1100" b="1" dirty="0">
                <a:solidFill>
                  <a:schemeClr val="tx1"/>
                </a:solidFill>
              </a:rPr>
              <a:t>Montant : </a:t>
            </a:r>
            <a:r>
              <a:rPr lang="fr-FR" sz="1100" dirty="0">
                <a:solidFill>
                  <a:schemeClr val="tx1"/>
                </a:solidFill>
              </a:rPr>
              <a:t>entre 50 000 € et 5 000 000 € ; le prêt ne peut excéder 40% du montant de la dette globale liée à l’opération (souvent un LBO).</a:t>
            </a:r>
          </a:p>
          <a:p>
            <a:pPr marL="171450" indent="-171450" algn="just">
              <a:buFont typeface="Arial" panose="020B0604020202020204" pitchFamily="34" charset="0"/>
              <a:buChar char="•"/>
            </a:pPr>
            <a:r>
              <a:rPr lang="fr-FR" sz="1100" b="1" dirty="0">
                <a:solidFill>
                  <a:schemeClr val="tx1"/>
                </a:solidFill>
              </a:rPr>
              <a:t>Durée : </a:t>
            </a:r>
            <a:r>
              <a:rPr lang="fr-FR" sz="1100" dirty="0">
                <a:solidFill>
                  <a:schemeClr val="tx1"/>
                </a:solidFill>
              </a:rPr>
              <a:t>de 3 à 7 ans avec possibilité d’un différé d’amortissement en capital jusqu’à 2 ans maximum.</a:t>
            </a:r>
          </a:p>
        </p:txBody>
      </p:sp>
    </p:spTree>
    <p:extLst>
      <p:ext uri="{BB962C8B-B14F-4D97-AF65-F5344CB8AC3E}">
        <p14:creationId xmlns:p14="http://schemas.microsoft.com/office/powerpoint/2010/main" val="21887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714E4-CF3B-2740-B5CF-F9D1E6526922}"/>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27A21A5-248B-EA58-EBF8-BFF1EADEB759}"/>
              </a:ext>
            </a:extLst>
          </p:cNvPr>
          <p:cNvSpPr>
            <a:spLocks noGrp="1"/>
          </p:cNvSpPr>
          <p:nvPr>
            <p:ph idx="1"/>
          </p:nvPr>
        </p:nvSpPr>
        <p:spPr>
          <a:xfrm>
            <a:off x="410308" y="1486666"/>
            <a:ext cx="11371384" cy="3519900"/>
          </a:xfrm>
          <a:ln>
            <a:solidFill>
              <a:schemeClr val="tx1">
                <a:lumMod val="50000"/>
              </a:schemeClr>
            </a:solidFill>
          </a:ln>
        </p:spPr>
        <p:txBody>
          <a:bodyPr>
            <a:normAutofit fontScale="92500" lnSpcReduction="20000"/>
          </a:bodyPr>
          <a:lstStyle/>
          <a:p>
            <a:pPr algn="just"/>
            <a:r>
              <a:rPr lang="fr-FR" sz="2600" b="1" cap="none" dirty="0">
                <a:solidFill>
                  <a:srgbClr val="C00000"/>
                </a:solidFill>
                <a:latin typeface="+mn-lt"/>
              </a:rPr>
              <a:t>Remarques</a:t>
            </a:r>
          </a:p>
          <a:p>
            <a:pPr algn="just"/>
            <a:endParaRPr lang="fr-FR" sz="2000" cap="none" dirty="0">
              <a:solidFill>
                <a:schemeClr val="tx1"/>
              </a:solidFill>
              <a:latin typeface="+mn-lt"/>
            </a:endParaRPr>
          </a:p>
          <a:p>
            <a:pPr marL="342900" lvl="0" indent="-342900" algn="just">
              <a:buFont typeface="Wingdings" panose="05000000000000000000" pitchFamily="2" charset="2"/>
              <a:buChar char="Ø"/>
            </a:pPr>
            <a:r>
              <a:rPr lang="fr-FR" sz="2000" b="1" cap="none" dirty="0">
                <a:solidFill>
                  <a:schemeClr val="tx1"/>
                </a:solidFill>
                <a:latin typeface="+mn-lt"/>
              </a:rPr>
              <a:t>Les montants du crowdfunding et des subventions sont à adapter selon le dossier réel.</a:t>
            </a:r>
          </a:p>
          <a:p>
            <a:pPr marL="342900" lvl="0" indent="-342900" algn="just">
              <a:buFont typeface="Wingdings" panose="05000000000000000000" pitchFamily="2" charset="2"/>
              <a:buChar char="Ø"/>
            </a:pPr>
            <a:endParaRPr lang="fr-FR" sz="2000" b="1" cap="none" dirty="0">
              <a:solidFill>
                <a:schemeClr val="tx1"/>
              </a:solidFill>
              <a:latin typeface="+mn-lt"/>
            </a:endParaRPr>
          </a:p>
          <a:p>
            <a:pPr marL="342900" lvl="0" indent="-342900" algn="just">
              <a:buFont typeface="Wingdings" panose="05000000000000000000" pitchFamily="2" charset="2"/>
              <a:buChar char="Ø"/>
            </a:pPr>
            <a:r>
              <a:rPr lang="fr-FR" sz="2000" b="1" cap="none" dirty="0">
                <a:solidFill>
                  <a:schemeClr val="tx1"/>
                </a:solidFill>
                <a:latin typeface="+mn-lt"/>
              </a:rPr>
              <a:t>Si d’autres investissements ou besoins en fonds de roulement sont prévus, ils doivent être ajoutés dans la colonne emplois.</a:t>
            </a:r>
          </a:p>
          <a:p>
            <a:pPr marL="342900" lvl="0" indent="-342900" algn="just">
              <a:buFont typeface="Wingdings" panose="05000000000000000000" pitchFamily="2" charset="2"/>
              <a:buChar char="Ø"/>
            </a:pPr>
            <a:endParaRPr lang="fr-FR" sz="2000" b="1" cap="none" dirty="0">
              <a:solidFill>
                <a:schemeClr val="tx1"/>
              </a:solidFill>
              <a:latin typeface="+mn-lt"/>
            </a:endParaRPr>
          </a:p>
          <a:p>
            <a:pPr marL="342900" lvl="0" indent="-342900" algn="just">
              <a:buFont typeface="Wingdings" panose="05000000000000000000" pitchFamily="2" charset="2"/>
              <a:buChar char="Ø"/>
            </a:pPr>
            <a:r>
              <a:rPr lang="fr-FR" sz="2000" b="1" cap="none" dirty="0">
                <a:solidFill>
                  <a:schemeClr val="tx1"/>
                </a:solidFill>
                <a:latin typeface="+mn-lt"/>
              </a:rPr>
              <a:t>Ce schéma est une base adaptée à votre scénario, à personnaliser selon la structure précise de l’opération et les financements mobilisés.</a:t>
            </a:r>
          </a:p>
          <a:p>
            <a:pPr algn="just"/>
            <a:endParaRPr lang="fr-FR" sz="2000" cap="none" dirty="0">
              <a:latin typeface="+mn-lt"/>
            </a:endParaRPr>
          </a:p>
          <a:p>
            <a:pPr algn="just"/>
            <a:endParaRPr lang="fr-FR" sz="2000" cap="none" dirty="0">
              <a:latin typeface="+mn-lt"/>
            </a:endParaRPr>
          </a:p>
        </p:txBody>
      </p:sp>
      <p:sp>
        <p:nvSpPr>
          <p:cNvPr id="2" name="Titre 1">
            <a:extLst>
              <a:ext uri="{FF2B5EF4-FFF2-40B4-BE49-F238E27FC236}">
                <a16:creationId xmlns:a16="http://schemas.microsoft.com/office/drawing/2014/main" id="{CD0EBCCC-D6FB-4274-751C-0818EEDDED0B}"/>
              </a:ext>
            </a:extLst>
          </p:cNvPr>
          <p:cNvSpPr>
            <a:spLocks noGrp="1"/>
          </p:cNvSpPr>
          <p:nvPr>
            <p:ph type="title"/>
          </p:nvPr>
        </p:nvSpPr>
        <p:spPr>
          <a:xfrm>
            <a:off x="-767257" y="330475"/>
            <a:ext cx="4603520" cy="701123"/>
          </a:xfrm>
        </p:spPr>
        <p:txBody>
          <a:bodyPr/>
          <a:lstStyle/>
          <a:p>
            <a:r>
              <a:rPr lang="fr-FR" dirty="0"/>
              <a:t>Les exemples (5/5)</a:t>
            </a:r>
          </a:p>
        </p:txBody>
      </p:sp>
    </p:spTree>
    <p:extLst>
      <p:ext uri="{BB962C8B-B14F-4D97-AF65-F5344CB8AC3E}">
        <p14:creationId xmlns:p14="http://schemas.microsoft.com/office/powerpoint/2010/main" val="424147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18D07-47E2-6B92-BBCC-E277B799BF1C}"/>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52EFD9A-1D9A-ADE5-BF5C-4BB7AE34F374}"/>
              </a:ext>
            </a:extLst>
          </p:cNvPr>
          <p:cNvSpPr>
            <a:spLocks noGrp="1"/>
          </p:cNvSpPr>
          <p:nvPr>
            <p:ph idx="1"/>
          </p:nvPr>
        </p:nvSpPr>
        <p:spPr>
          <a:xfrm>
            <a:off x="188256" y="1294036"/>
            <a:ext cx="10587319" cy="2711268"/>
          </a:xfrm>
        </p:spPr>
        <p:txBody>
          <a:bodyPr>
            <a:normAutofit fontScale="85000" lnSpcReduction="20000"/>
          </a:bodyPr>
          <a:lstStyle/>
          <a:p>
            <a:pPr algn="just"/>
            <a:r>
              <a:rPr lang="fr-FR" sz="2600" b="1" cap="none" dirty="0">
                <a:solidFill>
                  <a:srgbClr val="C00000"/>
                </a:solidFill>
                <a:latin typeface="+mn-lt"/>
              </a:rPr>
              <a:t>Points clés pour les dirigeants</a:t>
            </a:r>
          </a:p>
          <a:p>
            <a:pPr marL="457200" lvl="0" indent="-457200" algn="just">
              <a:buFont typeface="Wingdings" panose="05000000000000000000" pitchFamily="2" charset="2"/>
              <a:buChar char="Ø"/>
            </a:pPr>
            <a:r>
              <a:rPr lang="fr-FR" sz="2400" b="1" cap="none" dirty="0">
                <a:solidFill>
                  <a:schemeClr val="tx1"/>
                </a:solidFill>
                <a:latin typeface="+mn-lt"/>
              </a:rPr>
              <a:t>Combiner plusieurs solutions</a:t>
            </a:r>
            <a:r>
              <a:rPr lang="fr-FR" sz="2400" cap="none" dirty="0">
                <a:solidFill>
                  <a:schemeClr val="tx1"/>
                </a:solidFill>
                <a:latin typeface="+mn-lt"/>
              </a:rPr>
              <a:t> est souvent indispensable pour sécuriser le montage financier et rassurer les partenaires.</a:t>
            </a:r>
          </a:p>
          <a:p>
            <a:pPr marL="457200" lvl="0" indent="-457200" algn="just">
              <a:buFont typeface="Wingdings" panose="05000000000000000000" pitchFamily="2" charset="2"/>
              <a:buChar char="Ø"/>
            </a:pPr>
            <a:r>
              <a:rPr lang="fr-FR" sz="2400" b="1" cap="none" dirty="0">
                <a:solidFill>
                  <a:schemeClr val="tx1"/>
                </a:solidFill>
                <a:latin typeface="+mn-lt"/>
              </a:rPr>
              <a:t>Le business plan</a:t>
            </a:r>
            <a:r>
              <a:rPr lang="fr-FR" sz="2400" cap="none" dirty="0">
                <a:solidFill>
                  <a:schemeClr val="tx1"/>
                </a:solidFill>
                <a:latin typeface="+mn-lt"/>
              </a:rPr>
              <a:t> de reprise doit démontrer la </a:t>
            </a:r>
            <a:r>
              <a:rPr lang="fr-FR" sz="2400" b="1" cap="none" dirty="0">
                <a:solidFill>
                  <a:schemeClr val="tx1"/>
                </a:solidFill>
                <a:latin typeface="+mn-lt"/>
              </a:rPr>
              <a:t>viabilité</a:t>
            </a:r>
            <a:r>
              <a:rPr lang="fr-FR" sz="2400" cap="none" dirty="0">
                <a:solidFill>
                  <a:schemeClr val="tx1"/>
                </a:solidFill>
                <a:latin typeface="+mn-lt"/>
              </a:rPr>
              <a:t> du projet et </a:t>
            </a:r>
            <a:r>
              <a:rPr lang="fr-FR" sz="2400" b="1" cap="none" dirty="0">
                <a:solidFill>
                  <a:schemeClr val="tx1"/>
                </a:solidFill>
                <a:latin typeface="+mn-lt"/>
              </a:rPr>
              <a:t>la capacité à rembourser </a:t>
            </a:r>
            <a:r>
              <a:rPr lang="fr-FR" sz="2400" cap="none" dirty="0">
                <a:solidFill>
                  <a:schemeClr val="tx1"/>
                </a:solidFill>
                <a:latin typeface="+mn-lt"/>
              </a:rPr>
              <a:t>les emprunts.</a:t>
            </a:r>
          </a:p>
          <a:p>
            <a:pPr marL="457200" lvl="0" indent="-457200" algn="just">
              <a:buFont typeface="Wingdings" panose="05000000000000000000" pitchFamily="2" charset="2"/>
              <a:buChar char="Ø"/>
            </a:pPr>
            <a:r>
              <a:rPr lang="fr-FR" sz="2400" b="1" cap="none" dirty="0">
                <a:solidFill>
                  <a:schemeClr val="tx1"/>
                </a:solidFill>
                <a:latin typeface="+mn-lt"/>
              </a:rPr>
              <a:t>L’anticipation et l’accompagnement par des spécialistes</a:t>
            </a:r>
            <a:r>
              <a:rPr lang="fr-FR" sz="2400" cap="none" dirty="0">
                <a:solidFill>
                  <a:schemeClr val="tx1"/>
                </a:solidFill>
                <a:latin typeface="+mn-lt"/>
              </a:rPr>
              <a:t> (experts-comptables, avocats, réseaux d’accompagnement, etc.) sont essentiels pour optimiser le montage et éviter les écueils</a:t>
            </a:r>
          </a:p>
        </p:txBody>
      </p:sp>
      <p:sp>
        <p:nvSpPr>
          <p:cNvPr id="2" name="Titre 1">
            <a:extLst>
              <a:ext uri="{FF2B5EF4-FFF2-40B4-BE49-F238E27FC236}">
                <a16:creationId xmlns:a16="http://schemas.microsoft.com/office/drawing/2014/main" id="{054687BF-502D-422C-0454-562201DF96F7}"/>
              </a:ext>
            </a:extLst>
          </p:cNvPr>
          <p:cNvSpPr>
            <a:spLocks noGrp="1"/>
          </p:cNvSpPr>
          <p:nvPr>
            <p:ph type="title"/>
          </p:nvPr>
        </p:nvSpPr>
        <p:spPr>
          <a:xfrm>
            <a:off x="-767257" y="330475"/>
            <a:ext cx="3240845" cy="701123"/>
          </a:xfrm>
        </p:spPr>
        <p:txBody>
          <a:bodyPr/>
          <a:lstStyle/>
          <a:p>
            <a:r>
              <a:rPr lang="fr-FR" dirty="0"/>
              <a:t>Conclusion</a:t>
            </a:r>
          </a:p>
        </p:txBody>
      </p:sp>
      <p:sp>
        <p:nvSpPr>
          <p:cNvPr id="6" name="Rectangle 5">
            <a:extLst>
              <a:ext uri="{FF2B5EF4-FFF2-40B4-BE49-F238E27FC236}">
                <a16:creationId xmlns:a16="http://schemas.microsoft.com/office/drawing/2014/main" id="{57550594-50D9-48E0-4F7D-FA7223D54A74}"/>
              </a:ext>
            </a:extLst>
          </p:cNvPr>
          <p:cNvSpPr/>
          <p:nvPr/>
        </p:nvSpPr>
        <p:spPr>
          <a:xfrm>
            <a:off x="1390818" y="3954656"/>
            <a:ext cx="8182193" cy="1848615"/>
          </a:xfrm>
          <a:prstGeom prst="rect">
            <a:avLst/>
          </a:prstGeom>
          <a:solidFill>
            <a:schemeClr val="bg2"/>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C00000"/>
                </a:solidFill>
              </a:rPr>
              <a:t>À retenir</a:t>
            </a:r>
            <a:endParaRPr lang="fr-FR" sz="2400" dirty="0">
              <a:solidFill>
                <a:schemeClr val="tx1"/>
              </a:solidFill>
            </a:endParaRPr>
          </a:p>
          <a:p>
            <a:r>
              <a:rPr lang="fr-FR" dirty="0">
                <a:solidFill>
                  <a:schemeClr val="tx1"/>
                </a:solidFill>
              </a:rPr>
              <a:t>La réussite du financement d’une reprise d’entreprise repose sur :</a:t>
            </a:r>
          </a:p>
          <a:p>
            <a:pPr marL="342900" indent="-342900">
              <a:buFont typeface="Wingdings" panose="05000000000000000000" pitchFamily="2" charset="2"/>
              <a:buChar char="Ø"/>
            </a:pPr>
            <a:r>
              <a:rPr lang="fr-FR" dirty="0">
                <a:solidFill>
                  <a:schemeClr val="tx1"/>
                </a:solidFill>
              </a:rPr>
              <a:t>la </a:t>
            </a:r>
            <a:r>
              <a:rPr lang="fr-FR" b="1" dirty="0">
                <a:solidFill>
                  <a:schemeClr val="tx1"/>
                </a:solidFill>
              </a:rPr>
              <a:t>diversification des ressources</a:t>
            </a:r>
            <a:r>
              <a:rPr lang="fr-FR" dirty="0">
                <a:solidFill>
                  <a:schemeClr val="tx1"/>
                </a:solidFill>
              </a:rPr>
              <a:t>, </a:t>
            </a:r>
          </a:p>
          <a:p>
            <a:pPr marL="342900" indent="-342900">
              <a:buFont typeface="Wingdings" panose="05000000000000000000" pitchFamily="2" charset="2"/>
              <a:buChar char="Ø"/>
            </a:pPr>
            <a:r>
              <a:rPr lang="fr-FR" dirty="0">
                <a:solidFill>
                  <a:schemeClr val="tx1"/>
                </a:solidFill>
              </a:rPr>
              <a:t>la </a:t>
            </a:r>
            <a:r>
              <a:rPr lang="fr-FR" b="1" dirty="0">
                <a:solidFill>
                  <a:schemeClr val="tx1"/>
                </a:solidFill>
              </a:rPr>
              <a:t>solidité du dossier</a:t>
            </a:r>
            <a:r>
              <a:rPr lang="fr-FR" dirty="0">
                <a:solidFill>
                  <a:schemeClr val="tx1"/>
                </a:solidFill>
              </a:rPr>
              <a:t>, </a:t>
            </a:r>
          </a:p>
          <a:p>
            <a:pPr marL="342900" indent="-342900">
              <a:buFont typeface="Wingdings" panose="05000000000000000000" pitchFamily="2" charset="2"/>
              <a:buChar char="Ø"/>
            </a:pPr>
            <a:r>
              <a:rPr lang="fr-FR" dirty="0">
                <a:solidFill>
                  <a:schemeClr val="tx1"/>
                </a:solidFill>
              </a:rPr>
              <a:t>la </a:t>
            </a:r>
            <a:r>
              <a:rPr lang="fr-FR" b="1" dirty="0">
                <a:solidFill>
                  <a:schemeClr val="tx1"/>
                </a:solidFill>
              </a:rPr>
              <a:t>capacité à convaincre </a:t>
            </a:r>
            <a:r>
              <a:rPr lang="fr-FR" dirty="0">
                <a:solidFill>
                  <a:schemeClr val="tx1"/>
                </a:solidFill>
              </a:rPr>
              <a:t>partenaires et financeurs de la pertinence du projet.</a:t>
            </a:r>
          </a:p>
        </p:txBody>
      </p:sp>
    </p:spTree>
    <p:extLst>
      <p:ext uri="{BB962C8B-B14F-4D97-AF65-F5344CB8AC3E}">
        <p14:creationId xmlns:p14="http://schemas.microsoft.com/office/powerpoint/2010/main" val="21050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B656E2-4C2D-5C14-2735-097AAEF5353C}"/>
              </a:ext>
            </a:extLst>
          </p:cNvPr>
          <p:cNvSpPr>
            <a:spLocks noGrp="1"/>
          </p:cNvSpPr>
          <p:nvPr>
            <p:ph idx="1"/>
          </p:nvPr>
        </p:nvSpPr>
        <p:spPr>
          <a:xfrm>
            <a:off x="251009" y="1991527"/>
            <a:ext cx="11125203" cy="3629348"/>
          </a:xfrm>
          <a:ln>
            <a:noFill/>
          </a:ln>
        </p:spPr>
        <p:txBody>
          <a:bodyPr>
            <a:noAutofit/>
          </a:bodyPr>
          <a:lstStyle/>
          <a:p>
            <a:pPr algn="just"/>
            <a:r>
              <a:rPr lang="fr-FR" sz="1600" cap="none" dirty="0">
                <a:solidFill>
                  <a:schemeClr val="tx1"/>
                </a:solidFill>
                <a:latin typeface="+mn-lt"/>
              </a:rPr>
              <a:t>Parmi les principales options, on retrouve le </a:t>
            </a:r>
            <a:r>
              <a:rPr lang="fr-FR" sz="1600" b="1" cap="none" dirty="0">
                <a:solidFill>
                  <a:schemeClr val="tx1"/>
                </a:solidFill>
                <a:latin typeface="+mn-lt"/>
              </a:rPr>
              <a:t>prêt bancaire</a:t>
            </a:r>
            <a:r>
              <a:rPr lang="fr-FR" sz="1600" cap="none" dirty="0">
                <a:solidFill>
                  <a:schemeClr val="tx1"/>
                </a:solidFill>
                <a:latin typeface="+mn-lt"/>
              </a:rPr>
              <a:t>, qui reste la solution la plus courante, mais qui nécessite un apport personnel et des garanties solides. </a:t>
            </a:r>
          </a:p>
          <a:p>
            <a:pPr algn="just"/>
            <a:r>
              <a:rPr lang="fr-FR" sz="1600" b="1" cap="none" dirty="0">
                <a:solidFill>
                  <a:schemeClr val="tx1"/>
                </a:solidFill>
                <a:latin typeface="+mn-lt"/>
              </a:rPr>
              <a:t>Il est possible de compléter ce financement par </a:t>
            </a:r>
          </a:p>
          <a:p>
            <a:pPr marL="285750" indent="-285750" algn="just">
              <a:buFont typeface="Wingdings" panose="05000000000000000000" pitchFamily="2" charset="2"/>
              <a:buChar char="Ø"/>
            </a:pPr>
            <a:r>
              <a:rPr lang="fr-FR" sz="1600" cap="none" dirty="0">
                <a:solidFill>
                  <a:schemeClr val="tx1"/>
                </a:solidFill>
                <a:latin typeface="+mn-lt"/>
              </a:rPr>
              <a:t>Un </a:t>
            </a:r>
            <a:r>
              <a:rPr lang="fr-FR" sz="1600" b="1" cap="none" dirty="0">
                <a:solidFill>
                  <a:schemeClr val="tx1"/>
                </a:solidFill>
                <a:latin typeface="+mn-lt"/>
              </a:rPr>
              <a:t>crédit-vendeur</a:t>
            </a:r>
            <a:r>
              <a:rPr lang="fr-FR" sz="1600" cap="none" dirty="0">
                <a:solidFill>
                  <a:schemeClr val="tx1"/>
                </a:solidFill>
                <a:latin typeface="+mn-lt"/>
              </a:rPr>
              <a:t>, permettant d’étaler une partie du paiement avec l’accord du cédant</a:t>
            </a:r>
          </a:p>
          <a:p>
            <a:pPr marL="285750" indent="-285750" algn="just">
              <a:buFont typeface="Wingdings" panose="05000000000000000000" pitchFamily="2" charset="2"/>
              <a:buChar char="Ø"/>
            </a:pPr>
            <a:r>
              <a:rPr lang="fr-FR" sz="1600" cap="none" dirty="0">
                <a:solidFill>
                  <a:schemeClr val="tx1"/>
                </a:solidFill>
                <a:latin typeface="+mn-lt"/>
              </a:rPr>
              <a:t>Des dispositifs spécifiques comme les </a:t>
            </a:r>
            <a:r>
              <a:rPr lang="fr-FR" sz="1600" b="1" cap="none" dirty="0">
                <a:solidFill>
                  <a:schemeClr val="tx1"/>
                </a:solidFill>
                <a:latin typeface="+mn-lt"/>
              </a:rPr>
              <a:t>prêts d’honneur</a:t>
            </a:r>
            <a:r>
              <a:rPr lang="fr-FR" sz="1600" cap="none" dirty="0">
                <a:solidFill>
                  <a:schemeClr val="tx1"/>
                </a:solidFill>
                <a:latin typeface="+mn-lt"/>
              </a:rPr>
              <a:t> </a:t>
            </a:r>
          </a:p>
          <a:p>
            <a:pPr marL="285750" indent="-285750" algn="just">
              <a:buFont typeface="Wingdings" panose="05000000000000000000" pitchFamily="2" charset="2"/>
              <a:buChar char="Ø"/>
            </a:pPr>
            <a:r>
              <a:rPr lang="fr-FR" sz="1600" cap="none" dirty="0">
                <a:solidFill>
                  <a:schemeClr val="tx1"/>
                </a:solidFill>
                <a:latin typeface="+mn-lt"/>
              </a:rPr>
              <a:t>Les </a:t>
            </a:r>
            <a:r>
              <a:rPr lang="fr-FR" sz="1600" b="1" cap="none" dirty="0">
                <a:solidFill>
                  <a:schemeClr val="tx1"/>
                </a:solidFill>
                <a:latin typeface="+mn-lt"/>
              </a:rPr>
              <a:t>aides publiques</a:t>
            </a:r>
            <a:endParaRPr lang="fr-FR" sz="1600" cap="none" dirty="0">
              <a:solidFill>
                <a:schemeClr val="tx1"/>
              </a:solidFill>
              <a:latin typeface="+mn-lt"/>
            </a:endParaRPr>
          </a:p>
          <a:p>
            <a:pPr marL="285750" indent="-285750" algn="just">
              <a:buFont typeface="Wingdings" panose="05000000000000000000" pitchFamily="2" charset="2"/>
              <a:buChar char="Ø"/>
            </a:pPr>
            <a:r>
              <a:rPr lang="fr-FR" sz="1600" cap="none" dirty="0">
                <a:solidFill>
                  <a:schemeClr val="tx1"/>
                </a:solidFill>
                <a:latin typeface="+mn-lt"/>
              </a:rPr>
              <a:t>Des solutions alternatives existent également, telles que la </a:t>
            </a:r>
            <a:r>
              <a:rPr lang="fr-FR" sz="1600" b="1" cap="none" dirty="0">
                <a:solidFill>
                  <a:schemeClr val="tx1"/>
                </a:solidFill>
                <a:latin typeface="+mn-lt"/>
              </a:rPr>
              <a:t>finance participative </a:t>
            </a:r>
            <a:r>
              <a:rPr lang="fr-FR" sz="1600" cap="none" dirty="0">
                <a:solidFill>
                  <a:schemeClr val="tx1"/>
                </a:solidFill>
                <a:latin typeface="+mn-lt"/>
              </a:rPr>
              <a:t>(crowdfunding), ou encore l’entrée d’investisseurs au capital</a:t>
            </a:r>
          </a:p>
          <a:p>
            <a:pPr marL="285750" indent="-285750" algn="just">
              <a:buFont typeface="Wingdings" panose="05000000000000000000" pitchFamily="2" charset="2"/>
              <a:buChar char="Ø"/>
            </a:pPr>
            <a:r>
              <a:rPr lang="fr-FR" sz="1600" cap="none" dirty="0">
                <a:solidFill>
                  <a:schemeClr val="tx1"/>
                </a:solidFill>
                <a:latin typeface="+mn-lt"/>
              </a:rPr>
              <a:t>Des organismes comme </a:t>
            </a:r>
            <a:r>
              <a:rPr lang="fr-FR" sz="1600" b="1" cap="none" dirty="0">
                <a:solidFill>
                  <a:schemeClr val="tx1"/>
                </a:solidFill>
                <a:latin typeface="+mn-lt"/>
              </a:rPr>
              <a:t>Bpifrance</a:t>
            </a:r>
            <a:r>
              <a:rPr lang="fr-FR" sz="1600" cap="none" dirty="0">
                <a:solidFill>
                  <a:schemeClr val="tx1"/>
                </a:solidFill>
                <a:latin typeface="+mn-lt"/>
              </a:rPr>
              <a:t> proposent des </a:t>
            </a:r>
            <a:r>
              <a:rPr lang="fr-FR" sz="1600" b="1" cap="none" dirty="0">
                <a:solidFill>
                  <a:schemeClr val="tx1"/>
                </a:solidFill>
                <a:latin typeface="+mn-lt"/>
              </a:rPr>
              <a:t>prêts transmission sans garantie </a:t>
            </a:r>
            <a:r>
              <a:rPr lang="fr-FR" sz="1600" cap="none" dirty="0">
                <a:solidFill>
                  <a:schemeClr val="tx1"/>
                </a:solidFill>
                <a:latin typeface="+mn-lt"/>
              </a:rPr>
              <a:t>pour accompagner les repreneurs.</a:t>
            </a:r>
            <a:endParaRPr lang="fr-FR" sz="1600" u="sng" cap="none" dirty="0">
              <a:solidFill>
                <a:schemeClr val="tx1"/>
              </a:solidFill>
              <a:latin typeface="+mn-lt"/>
            </a:endParaRPr>
          </a:p>
          <a:p>
            <a:pPr algn="just"/>
            <a:r>
              <a:rPr lang="fr-FR" sz="1600" b="1" u="sng" cap="none" dirty="0">
                <a:solidFill>
                  <a:schemeClr val="tx1"/>
                </a:solidFill>
                <a:latin typeface="+mn-lt"/>
              </a:rPr>
              <a:t>Diversifier les sources de financement permet de renforcer le dossier et d’augmenter les chances de succès du projet</a:t>
            </a:r>
            <a:endParaRPr lang="fr-FR" sz="1600" b="1" cap="none" dirty="0">
              <a:solidFill>
                <a:schemeClr val="tx1"/>
              </a:solidFill>
              <a:latin typeface="+mn-lt"/>
            </a:endParaRPr>
          </a:p>
        </p:txBody>
      </p:sp>
      <p:sp>
        <p:nvSpPr>
          <p:cNvPr id="2" name="Titre 1">
            <a:extLst>
              <a:ext uri="{FF2B5EF4-FFF2-40B4-BE49-F238E27FC236}">
                <a16:creationId xmlns:a16="http://schemas.microsoft.com/office/drawing/2014/main" id="{C4ACA79E-7DF1-BAB2-C245-0AE7993B2F71}"/>
              </a:ext>
            </a:extLst>
          </p:cNvPr>
          <p:cNvSpPr>
            <a:spLocks noGrp="1"/>
          </p:cNvSpPr>
          <p:nvPr>
            <p:ph type="title"/>
          </p:nvPr>
        </p:nvSpPr>
        <p:spPr>
          <a:xfrm>
            <a:off x="-767257" y="420122"/>
            <a:ext cx="3636017" cy="701123"/>
          </a:xfrm>
        </p:spPr>
        <p:txBody>
          <a:bodyPr/>
          <a:lstStyle/>
          <a:p>
            <a:r>
              <a:rPr lang="fr-FR" dirty="0"/>
              <a:t>Introduction</a:t>
            </a:r>
          </a:p>
        </p:txBody>
      </p:sp>
      <p:sp>
        <p:nvSpPr>
          <p:cNvPr id="5" name="Ellipse 4">
            <a:extLst>
              <a:ext uri="{FF2B5EF4-FFF2-40B4-BE49-F238E27FC236}">
                <a16:creationId xmlns:a16="http://schemas.microsoft.com/office/drawing/2014/main" id="{5BA4428D-2EDF-D264-9925-564E9166683D}"/>
              </a:ext>
            </a:extLst>
          </p:cNvPr>
          <p:cNvSpPr/>
          <p:nvPr/>
        </p:nvSpPr>
        <p:spPr>
          <a:xfrm>
            <a:off x="416847" y="5785328"/>
            <a:ext cx="9856705" cy="835348"/>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Nous allons détailler l’ensemble de ces solutions et proposer quelques exemples pour illustrer différents schémas de montages financiers d’acquisitions possibles.</a:t>
            </a:r>
          </a:p>
        </p:txBody>
      </p:sp>
      <p:sp>
        <p:nvSpPr>
          <p:cNvPr id="6" name="Rectangle 5">
            <a:extLst>
              <a:ext uri="{FF2B5EF4-FFF2-40B4-BE49-F238E27FC236}">
                <a16:creationId xmlns:a16="http://schemas.microsoft.com/office/drawing/2014/main" id="{964842F1-D51D-6E7D-5074-987CC1120EED}"/>
              </a:ext>
            </a:extLst>
          </p:cNvPr>
          <p:cNvSpPr/>
          <p:nvPr/>
        </p:nvSpPr>
        <p:spPr>
          <a:xfrm>
            <a:off x="251009" y="1207146"/>
            <a:ext cx="11125203" cy="70112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600" b="1" dirty="0">
                <a:solidFill>
                  <a:schemeClr val="tx1"/>
                </a:solidFill>
              </a:rPr>
              <a:t>L’acquisition d’une entreprise nécessite de mobiliser des financements adaptés, souvent en combinant plusieurs solutions pour sécuriser l’opération et optimiser les conditions.</a:t>
            </a:r>
          </a:p>
        </p:txBody>
      </p:sp>
    </p:spTree>
    <p:extLst>
      <p:ext uri="{BB962C8B-B14F-4D97-AF65-F5344CB8AC3E}">
        <p14:creationId xmlns:p14="http://schemas.microsoft.com/office/powerpoint/2010/main" val="174213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CBCE1-EC9A-7269-B09B-4DE5C4A803D9}"/>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A6F78D9-589E-C135-67AA-DEB7F8A4DC67}"/>
              </a:ext>
            </a:extLst>
          </p:cNvPr>
          <p:cNvSpPr>
            <a:spLocks noGrp="1"/>
          </p:cNvSpPr>
          <p:nvPr>
            <p:ph idx="1"/>
          </p:nvPr>
        </p:nvSpPr>
        <p:spPr>
          <a:xfrm>
            <a:off x="272384" y="2389569"/>
            <a:ext cx="10202475" cy="1039431"/>
          </a:xfrm>
        </p:spPr>
        <p:txBody>
          <a:bodyPr>
            <a:noAutofit/>
          </a:bodyPr>
          <a:lstStyle/>
          <a:p>
            <a:pPr marL="285750" lvl="0" indent="-285750" algn="just">
              <a:buFont typeface="Wingdings" panose="05000000000000000000" pitchFamily="2" charset="2"/>
              <a:buChar char="Ø"/>
            </a:pPr>
            <a:r>
              <a:rPr lang="fr-FR" sz="2000" b="1" cap="none" dirty="0">
                <a:solidFill>
                  <a:schemeClr val="tx1"/>
                </a:solidFill>
                <a:latin typeface="+mn-lt"/>
              </a:rPr>
              <a:t>Apport personnel</a:t>
            </a:r>
            <a:r>
              <a:rPr lang="fr-FR" sz="2000" cap="none" dirty="0">
                <a:solidFill>
                  <a:schemeClr val="tx1"/>
                </a:solidFill>
                <a:latin typeface="+mn-lt"/>
              </a:rPr>
              <a:t> : les banques exigent généralement un apport de </a:t>
            </a:r>
            <a:r>
              <a:rPr lang="fr-FR" sz="2000" b="1" cap="none" dirty="0">
                <a:solidFill>
                  <a:schemeClr val="tx1"/>
                </a:solidFill>
                <a:latin typeface="+mn-lt"/>
              </a:rPr>
              <a:t>20 à 30 % du prix d’acquisition</a:t>
            </a:r>
            <a:r>
              <a:rPr lang="fr-FR" sz="2000" cap="none" dirty="0">
                <a:solidFill>
                  <a:schemeClr val="tx1"/>
                </a:solidFill>
                <a:latin typeface="+mn-lt"/>
              </a:rPr>
              <a:t>, parfois plus selon le contexte et la cible. Il peut provenir de vos économies, de la vente d’actifs, ou d’aides spécifiques (prêts d’honneur, subventions régionales).</a:t>
            </a:r>
          </a:p>
          <a:p>
            <a:endParaRPr lang="fr-FR" sz="2000" cap="none" dirty="0">
              <a:solidFill>
                <a:schemeClr val="tx1"/>
              </a:solidFill>
              <a:latin typeface="+mn-lt"/>
            </a:endParaRPr>
          </a:p>
        </p:txBody>
      </p:sp>
      <p:sp>
        <p:nvSpPr>
          <p:cNvPr id="2" name="Titre 1">
            <a:extLst>
              <a:ext uri="{FF2B5EF4-FFF2-40B4-BE49-F238E27FC236}">
                <a16:creationId xmlns:a16="http://schemas.microsoft.com/office/drawing/2014/main" id="{B6F958E0-5E35-EB13-AFD7-C5643954573E}"/>
              </a:ext>
            </a:extLst>
          </p:cNvPr>
          <p:cNvSpPr>
            <a:spLocks noGrp="1"/>
          </p:cNvSpPr>
          <p:nvPr>
            <p:ph type="title"/>
          </p:nvPr>
        </p:nvSpPr>
        <p:spPr>
          <a:xfrm>
            <a:off x="-767257" y="330475"/>
            <a:ext cx="8405700" cy="1402247"/>
          </a:xfrm>
        </p:spPr>
        <p:txBody>
          <a:bodyPr/>
          <a:lstStyle/>
          <a:p>
            <a:r>
              <a:rPr lang="fr-FR" dirty="0"/>
              <a:t>1. Apport personnel et fonds propres</a:t>
            </a:r>
            <a:br>
              <a:rPr lang="fr-FR" dirty="0"/>
            </a:br>
            <a:endParaRPr lang="fr-FR" dirty="0"/>
          </a:p>
        </p:txBody>
      </p:sp>
      <p:sp>
        <p:nvSpPr>
          <p:cNvPr id="4" name="Espace réservé du contenu 2">
            <a:extLst>
              <a:ext uri="{FF2B5EF4-FFF2-40B4-BE49-F238E27FC236}">
                <a16:creationId xmlns:a16="http://schemas.microsoft.com/office/drawing/2014/main" id="{23BB2E12-B3FF-4F23-CCFB-B831ACDE83A6}"/>
              </a:ext>
            </a:extLst>
          </p:cNvPr>
          <p:cNvSpPr txBox="1">
            <a:spLocks/>
          </p:cNvSpPr>
          <p:nvPr/>
        </p:nvSpPr>
        <p:spPr>
          <a:xfrm>
            <a:off x="272384" y="3794416"/>
            <a:ext cx="10202475" cy="103943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1200"/>
              </a:spcAft>
              <a:buFontTx/>
              <a:buNone/>
              <a:defRPr sz="3000" kern="1200" cap="all" baseline="0">
                <a:solidFill>
                  <a:schemeClr val="bg2"/>
                </a:solidFill>
                <a:latin typeface="+mj-lt"/>
                <a:ea typeface="+mn-ea"/>
                <a:cs typeface="+mn-cs"/>
              </a:defRPr>
            </a:lvl1pPr>
            <a:lvl2pPr marL="7938" indent="0" algn="l" defTabSz="914400" rtl="0" eaLnBrk="1" latinLnBrk="0" hangingPunct="1">
              <a:lnSpc>
                <a:spcPct val="100000"/>
              </a:lnSpc>
              <a:spcBef>
                <a:spcPts val="500"/>
              </a:spcBef>
              <a:buFontTx/>
              <a:buNone/>
              <a:tabLst/>
              <a:defRPr sz="1600" b="1" kern="1200">
                <a:solidFill>
                  <a:schemeClr val="tx1"/>
                </a:solidFill>
                <a:latin typeface="+mn-lt"/>
                <a:ea typeface="+mn-ea"/>
                <a:cs typeface="+mn-cs"/>
              </a:defRPr>
            </a:lvl2pPr>
            <a:lvl3pPr marL="7938" indent="0" algn="l" defTabSz="914400" rtl="0" eaLnBrk="1" latinLnBrk="0" hangingPunct="1">
              <a:lnSpc>
                <a:spcPct val="100000"/>
              </a:lnSpc>
              <a:spcBef>
                <a:spcPts val="500"/>
              </a:spcBef>
              <a:buFontTx/>
              <a:buNone/>
              <a:tabLst/>
              <a:defRPr sz="1600" kern="1200">
                <a:solidFill>
                  <a:schemeClr val="tx1"/>
                </a:solidFill>
                <a:latin typeface="+mn-lt"/>
                <a:ea typeface="+mn-ea"/>
                <a:cs typeface="+mn-cs"/>
              </a:defRPr>
            </a:lvl3pPr>
            <a:lvl4pPr marL="184150" indent="-176213" algn="l" defTabSz="914400" rtl="0" eaLnBrk="1" latinLnBrk="0" hangingPunct="1">
              <a:lnSpc>
                <a:spcPct val="100000"/>
              </a:lnSpc>
              <a:spcBef>
                <a:spcPts val="200"/>
              </a:spcBef>
              <a:buClr>
                <a:schemeClr val="tx2"/>
              </a:buClr>
              <a:buFontTx/>
              <a:buBlip>
                <a:blip r:embed="rId2"/>
              </a:buBlip>
              <a:tabLst/>
              <a:defRPr sz="1600" kern="1200">
                <a:solidFill>
                  <a:schemeClr val="tx1"/>
                </a:solidFill>
                <a:latin typeface="+mn-lt"/>
                <a:ea typeface="+mn-ea"/>
                <a:cs typeface="+mn-cs"/>
              </a:defRPr>
            </a:lvl4pPr>
            <a:lvl5pPr marL="360363" indent="-176213" algn="l" defTabSz="914400" rtl="0" eaLnBrk="1" latinLnBrk="0" hangingPunct="1">
              <a:lnSpc>
                <a:spcPct val="100000"/>
              </a:lnSpc>
              <a:spcBef>
                <a:spcPts val="200"/>
              </a:spcBef>
              <a:buClr>
                <a:schemeClr val="bg2"/>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Wingdings" panose="05000000000000000000" pitchFamily="2" charset="2"/>
              <a:buChar char="Ø"/>
            </a:pPr>
            <a:r>
              <a:rPr lang="fr-FR" sz="2000" b="1" cap="none" dirty="0">
                <a:solidFill>
                  <a:schemeClr val="tx1"/>
                </a:solidFill>
                <a:latin typeface="+mn-lt"/>
              </a:rPr>
              <a:t>Apport des proches</a:t>
            </a:r>
            <a:r>
              <a:rPr lang="fr-FR" sz="2000" cap="none" dirty="0">
                <a:solidFill>
                  <a:schemeClr val="tx1"/>
                </a:solidFill>
                <a:latin typeface="+mn-lt"/>
              </a:rPr>
              <a:t> : vous pouvez sollicitez famille et amis via donations, prêts ou participations au capital. Les particuliers peuvent bénéficier d’avantages fiscaux en investissant dans une entreprise.</a:t>
            </a:r>
          </a:p>
        </p:txBody>
      </p:sp>
    </p:spTree>
    <p:extLst>
      <p:ext uri="{BB962C8B-B14F-4D97-AF65-F5344CB8AC3E}">
        <p14:creationId xmlns:p14="http://schemas.microsoft.com/office/powerpoint/2010/main" val="2314022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A90C9-DFCC-6A52-36A6-E4B5BF970C5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0CB03F3-5FBA-5247-0AB7-B7A342BF435E}"/>
              </a:ext>
            </a:extLst>
          </p:cNvPr>
          <p:cNvSpPr>
            <a:spLocks noGrp="1"/>
          </p:cNvSpPr>
          <p:nvPr>
            <p:ph idx="1"/>
          </p:nvPr>
        </p:nvSpPr>
        <p:spPr>
          <a:xfrm>
            <a:off x="145849" y="1947638"/>
            <a:ext cx="10988316" cy="2298438"/>
          </a:xfrm>
        </p:spPr>
        <p:txBody>
          <a:bodyPr>
            <a:noAutofit/>
          </a:bodyPr>
          <a:lstStyle/>
          <a:p>
            <a:pPr marL="342900" lvl="0" indent="-342900" algn="just">
              <a:buFont typeface="Wingdings" panose="05000000000000000000" pitchFamily="2" charset="2"/>
              <a:buChar char="Ø"/>
            </a:pPr>
            <a:r>
              <a:rPr lang="fr-FR" sz="2000" b="1" cap="none" dirty="0">
                <a:solidFill>
                  <a:schemeClr val="tx1"/>
                </a:solidFill>
                <a:latin typeface="+mn-lt"/>
              </a:rPr>
              <a:t>Prêt bancaire classique</a:t>
            </a:r>
            <a:r>
              <a:rPr lang="fr-FR" sz="2000" cap="none" dirty="0">
                <a:solidFill>
                  <a:schemeClr val="tx1"/>
                </a:solidFill>
                <a:latin typeface="+mn-lt"/>
              </a:rPr>
              <a:t> : couvre jusqu’à 70 % du prix d’acquisition, sur 5 à 7 ans. Un dossier solide, des garanties et un apport personnel sont requis.</a:t>
            </a:r>
          </a:p>
          <a:p>
            <a:pPr marL="457200" lvl="0" indent="-457200" algn="just">
              <a:buFont typeface="Wingdings" panose="05000000000000000000" pitchFamily="2" charset="2"/>
              <a:buChar char="Ø"/>
            </a:pPr>
            <a:r>
              <a:rPr lang="fr-FR" sz="2000" b="1" cap="none" dirty="0">
                <a:solidFill>
                  <a:schemeClr val="tx1"/>
                </a:solidFill>
                <a:latin typeface="+mn-lt"/>
              </a:rPr>
              <a:t>Crédit-vendeur</a:t>
            </a:r>
            <a:r>
              <a:rPr lang="fr-FR" sz="2000" cap="none" dirty="0">
                <a:solidFill>
                  <a:schemeClr val="tx1"/>
                </a:solidFill>
                <a:latin typeface="+mn-lt"/>
              </a:rPr>
              <a:t> : le cédant peut accepter d’échelonner une partie du paiement (jusqu’à 50 %), sur 1 à 3 ans. Ce montage rassure les banques et peut être intégré à l’acte de cession.</a:t>
            </a:r>
          </a:p>
          <a:p>
            <a:pPr marL="457200" lvl="0" indent="-457200" algn="just">
              <a:buFont typeface="Wingdings" panose="05000000000000000000" pitchFamily="2" charset="2"/>
              <a:buChar char="Ø"/>
            </a:pPr>
            <a:r>
              <a:rPr lang="fr-FR" sz="2000" b="1" cap="none" dirty="0">
                <a:solidFill>
                  <a:schemeClr val="tx1"/>
                </a:solidFill>
                <a:latin typeface="+mn-lt"/>
              </a:rPr>
              <a:t>Crédit-bail (leasing)</a:t>
            </a:r>
            <a:r>
              <a:rPr lang="fr-FR" sz="2000" cap="none" dirty="0">
                <a:solidFill>
                  <a:schemeClr val="tx1"/>
                </a:solidFill>
                <a:latin typeface="+mn-lt"/>
              </a:rPr>
              <a:t> : permet de financer l’acquisition de matériel ou de véhicules nécessaires à l’activité, post acquisition ou notamment dans le cadre d’un rachat de fonds de commerce.</a:t>
            </a:r>
          </a:p>
        </p:txBody>
      </p:sp>
      <p:sp>
        <p:nvSpPr>
          <p:cNvPr id="2" name="Titre 1">
            <a:extLst>
              <a:ext uri="{FF2B5EF4-FFF2-40B4-BE49-F238E27FC236}">
                <a16:creationId xmlns:a16="http://schemas.microsoft.com/office/drawing/2014/main" id="{43FEEA4D-609D-7E26-3C79-BAF7B1590079}"/>
              </a:ext>
            </a:extLst>
          </p:cNvPr>
          <p:cNvSpPr>
            <a:spLocks noGrp="1"/>
          </p:cNvSpPr>
          <p:nvPr>
            <p:ph type="title"/>
          </p:nvPr>
        </p:nvSpPr>
        <p:spPr>
          <a:xfrm>
            <a:off x="-767257" y="330475"/>
            <a:ext cx="8696430" cy="1402247"/>
          </a:xfrm>
        </p:spPr>
        <p:txBody>
          <a:bodyPr/>
          <a:lstStyle/>
          <a:p>
            <a:r>
              <a:rPr lang="fr-FR" dirty="0"/>
              <a:t>2. Financements bancaires et assimilés</a:t>
            </a:r>
            <a:br>
              <a:rPr lang="fr-FR" dirty="0"/>
            </a:br>
            <a:endParaRPr lang="fr-FR" dirty="0"/>
          </a:p>
        </p:txBody>
      </p:sp>
      <p:sp>
        <p:nvSpPr>
          <p:cNvPr id="4" name="Rectangle 3">
            <a:extLst>
              <a:ext uri="{FF2B5EF4-FFF2-40B4-BE49-F238E27FC236}">
                <a16:creationId xmlns:a16="http://schemas.microsoft.com/office/drawing/2014/main" id="{DCD9B19D-39B8-F81D-B22A-98478C7FF00E}"/>
              </a:ext>
            </a:extLst>
          </p:cNvPr>
          <p:cNvSpPr/>
          <p:nvPr/>
        </p:nvSpPr>
        <p:spPr>
          <a:xfrm>
            <a:off x="145849" y="4385015"/>
            <a:ext cx="11741351" cy="702757"/>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fr-FR" sz="2000" b="1" dirty="0">
                <a:solidFill>
                  <a:schemeClr val="tx1"/>
                </a:solidFill>
              </a:rPr>
              <a:t>Exemple</a:t>
            </a:r>
            <a:r>
              <a:rPr lang="fr-FR" sz="2000" dirty="0">
                <a:solidFill>
                  <a:schemeClr val="tx1"/>
                </a:solidFill>
              </a:rPr>
              <a:t>  </a:t>
            </a:r>
          </a:p>
          <a:p>
            <a:pPr lvl="0"/>
            <a:r>
              <a:rPr lang="fr-FR" sz="2000" dirty="0">
                <a:solidFill>
                  <a:schemeClr val="tx1"/>
                </a:solidFill>
              </a:rPr>
              <a:t>L</a:t>
            </a:r>
            <a:r>
              <a:rPr lang="fr-FR" dirty="0">
                <a:solidFill>
                  <a:schemeClr val="tx1"/>
                </a:solidFill>
              </a:rPr>
              <a:t>a nouvelle société reprend le parc de véhicules via un contrat de crédit-bail, évitant un débours immédiat important</a:t>
            </a:r>
          </a:p>
        </p:txBody>
      </p:sp>
    </p:spTree>
    <p:extLst>
      <p:ext uri="{BB962C8B-B14F-4D97-AF65-F5344CB8AC3E}">
        <p14:creationId xmlns:p14="http://schemas.microsoft.com/office/powerpoint/2010/main" val="2450696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37599-454B-9526-922F-A35EB8E13128}"/>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F819F58-1160-A697-A41B-AF6A4613AF49}"/>
              </a:ext>
            </a:extLst>
          </p:cNvPr>
          <p:cNvSpPr>
            <a:spLocks noGrp="1"/>
          </p:cNvSpPr>
          <p:nvPr>
            <p:ph idx="1"/>
          </p:nvPr>
        </p:nvSpPr>
        <p:spPr>
          <a:xfrm>
            <a:off x="226532" y="1810172"/>
            <a:ext cx="11371384" cy="3201795"/>
          </a:xfrm>
        </p:spPr>
        <p:txBody>
          <a:bodyPr>
            <a:noAutofit/>
          </a:bodyPr>
          <a:lstStyle/>
          <a:p>
            <a:pPr marL="457200" lvl="0" indent="-457200" algn="just">
              <a:buFont typeface="Wingdings" panose="05000000000000000000" pitchFamily="2" charset="2"/>
              <a:buChar char="Ø"/>
            </a:pPr>
            <a:r>
              <a:rPr lang="fr-FR" sz="2000" b="1" cap="none" dirty="0" err="1">
                <a:solidFill>
                  <a:schemeClr val="tx1"/>
                </a:solidFill>
                <a:latin typeface="+mn-lt"/>
              </a:rPr>
              <a:t>Lbo</a:t>
            </a:r>
            <a:r>
              <a:rPr lang="fr-FR" sz="2000" b="1" cap="none" dirty="0">
                <a:solidFill>
                  <a:schemeClr val="tx1"/>
                </a:solidFill>
                <a:latin typeface="+mn-lt"/>
              </a:rPr>
              <a:t> (</a:t>
            </a:r>
            <a:r>
              <a:rPr lang="fr-FR" sz="2000" b="1" cap="none" dirty="0" err="1">
                <a:solidFill>
                  <a:schemeClr val="tx1"/>
                </a:solidFill>
                <a:latin typeface="+mn-lt"/>
              </a:rPr>
              <a:t>leveraged</a:t>
            </a:r>
            <a:r>
              <a:rPr lang="fr-FR" sz="2000" b="1" cap="none" dirty="0">
                <a:solidFill>
                  <a:schemeClr val="tx1"/>
                </a:solidFill>
                <a:latin typeface="+mn-lt"/>
              </a:rPr>
              <a:t> </a:t>
            </a:r>
            <a:r>
              <a:rPr lang="fr-FR" sz="2000" b="1" cap="none" dirty="0" err="1">
                <a:solidFill>
                  <a:schemeClr val="tx1"/>
                </a:solidFill>
                <a:latin typeface="+mn-lt"/>
              </a:rPr>
              <a:t>buy</a:t>
            </a:r>
            <a:r>
              <a:rPr lang="fr-FR" sz="2000" b="1" cap="none" dirty="0">
                <a:solidFill>
                  <a:schemeClr val="tx1"/>
                </a:solidFill>
                <a:latin typeface="+mn-lt"/>
              </a:rPr>
              <a:t>-out)</a:t>
            </a:r>
            <a:r>
              <a:rPr lang="fr-FR" sz="2000" cap="none" dirty="0">
                <a:solidFill>
                  <a:schemeClr val="tx1"/>
                </a:solidFill>
                <a:latin typeface="+mn-lt"/>
              </a:rPr>
              <a:t> : utilisation d’une holding qui contracte une dette (souvent 50 à 60 % du montant), remboursée grâce aux flux de trésorerie de la cible. Permet un effet de levier financier et l’optimisation fiscale, mais nécessite une analyse rigoureuse des risques et une cible générant des cash-flows stables.</a:t>
            </a:r>
          </a:p>
          <a:p>
            <a:pPr marL="457200" lvl="0" indent="-457200" algn="just">
              <a:buFont typeface="Wingdings" panose="05000000000000000000" pitchFamily="2" charset="2"/>
              <a:buChar char="Ø"/>
            </a:pPr>
            <a:r>
              <a:rPr lang="fr-FR" sz="2000" b="1" cap="none" dirty="0">
                <a:solidFill>
                  <a:schemeClr val="tx1"/>
                </a:solidFill>
                <a:latin typeface="+mn-lt"/>
              </a:rPr>
              <a:t>Dette mezzanine</a:t>
            </a:r>
            <a:r>
              <a:rPr lang="fr-FR" sz="2000" cap="none" dirty="0">
                <a:solidFill>
                  <a:schemeClr val="tx1"/>
                </a:solidFill>
                <a:latin typeface="+mn-lt"/>
              </a:rPr>
              <a:t> : dette subordonnée au remboursement de la dette senior (prêt bancaire classique) à taux élevé (8 à 15 %), souvent utilisée en complément de la dette bancaire, parfois convertible en capital. Elle finance jusqu’à 20 % de l’opération.</a:t>
            </a:r>
          </a:p>
          <a:p>
            <a:pPr marL="457200" lvl="0" indent="-457200" algn="just">
              <a:buFont typeface="Wingdings" panose="05000000000000000000" pitchFamily="2" charset="2"/>
              <a:buChar char="Ø"/>
            </a:pPr>
            <a:r>
              <a:rPr lang="fr-FR" sz="2000" b="1" cap="none" dirty="0">
                <a:solidFill>
                  <a:schemeClr val="tx1"/>
                </a:solidFill>
                <a:latin typeface="+mn-lt"/>
              </a:rPr>
              <a:t>Obligations convertibles et prêts participatifs</a:t>
            </a:r>
            <a:r>
              <a:rPr lang="fr-FR" sz="2000" cap="none" dirty="0">
                <a:solidFill>
                  <a:schemeClr val="tx1"/>
                </a:solidFill>
                <a:latin typeface="+mn-lt"/>
              </a:rPr>
              <a:t> : permettent aux investisseurs de transformer leur dette en actions ou de lier le taux d’intérêt aux résultats de l’entreprise.</a:t>
            </a:r>
          </a:p>
        </p:txBody>
      </p:sp>
      <p:sp>
        <p:nvSpPr>
          <p:cNvPr id="2" name="Titre 1">
            <a:extLst>
              <a:ext uri="{FF2B5EF4-FFF2-40B4-BE49-F238E27FC236}">
                <a16:creationId xmlns:a16="http://schemas.microsoft.com/office/drawing/2014/main" id="{603218EC-122C-F724-2DC4-0B57A42EB337}"/>
              </a:ext>
            </a:extLst>
          </p:cNvPr>
          <p:cNvSpPr>
            <a:spLocks noGrp="1"/>
          </p:cNvSpPr>
          <p:nvPr>
            <p:ph type="title"/>
          </p:nvPr>
        </p:nvSpPr>
        <p:spPr>
          <a:xfrm>
            <a:off x="-767257" y="330475"/>
            <a:ext cx="7891462" cy="1402247"/>
          </a:xfrm>
        </p:spPr>
        <p:txBody>
          <a:bodyPr/>
          <a:lstStyle/>
          <a:p>
            <a:r>
              <a:rPr lang="fr-FR" dirty="0"/>
              <a:t>3. Montages financiers structurés</a:t>
            </a:r>
            <a:br>
              <a:rPr lang="fr-FR" dirty="0"/>
            </a:br>
            <a:endParaRPr lang="fr-FR" dirty="0"/>
          </a:p>
        </p:txBody>
      </p:sp>
      <p:sp>
        <p:nvSpPr>
          <p:cNvPr id="6" name="Rectangle 5">
            <a:extLst>
              <a:ext uri="{FF2B5EF4-FFF2-40B4-BE49-F238E27FC236}">
                <a16:creationId xmlns:a16="http://schemas.microsoft.com/office/drawing/2014/main" id="{47384000-F92E-44FE-22E6-9DD0B9AEF501}"/>
              </a:ext>
            </a:extLst>
          </p:cNvPr>
          <p:cNvSpPr/>
          <p:nvPr/>
        </p:nvSpPr>
        <p:spPr>
          <a:xfrm>
            <a:off x="226531" y="5029897"/>
            <a:ext cx="10271139" cy="882051"/>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fr-FR" sz="2000" b="1" dirty="0">
                <a:solidFill>
                  <a:schemeClr val="tx1"/>
                </a:solidFill>
              </a:rPr>
              <a:t>Exemple</a:t>
            </a:r>
            <a:r>
              <a:rPr lang="fr-FR" dirty="0">
                <a:solidFill>
                  <a:schemeClr val="tx1"/>
                </a:solidFill>
              </a:rPr>
              <a:t> </a:t>
            </a:r>
          </a:p>
          <a:p>
            <a:pPr lvl="0" algn="just"/>
            <a:r>
              <a:rPr lang="fr-FR" dirty="0">
                <a:solidFill>
                  <a:schemeClr val="tx1"/>
                </a:solidFill>
              </a:rPr>
              <a:t>Un investisseur accorde un prêt participatif à taux variable, ou souscrit à des obligations convertibles qui pourront être transformées en actions en cas de succès</a:t>
            </a:r>
          </a:p>
        </p:txBody>
      </p:sp>
    </p:spTree>
    <p:extLst>
      <p:ext uri="{BB962C8B-B14F-4D97-AF65-F5344CB8AC3E}">
        <p14:creationId xmlns:p14="http://schemas.microsoft.com/office/powerpoint/2010/main" val="2876880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CD672-14B4-5364-AD9D-125041EB265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2FCE35F-0B9E-064B-FF36-74723ADB38B0}"/>
              </a:ext>
            </a:extLst>
          </p:cNvPr>
          <p:cNvSpPr>
            <a:spLocks noGrp="1"/>
          </p:cNvSpPr>
          <p:nvPr>
            <p:ph idx="1"/>
          </p:nvPr>
        </p:nvSpPr>
        <p:spPr>
          <a:xfrm>
            <a:off x="257908" y="2261606"/>
            <a:ext cx="11261739" cy="947755"/>
          </a:xfrm>
        </p:spPr>
        <p:txBody>
          <a:bodyPr>
            <a:noAutofit/>
          </a:bodyPr>
          <a:lstStyle/>
          <a:p>
            <a:pPr marL="457200" lvl="0" indent="-457200" algn="just">
              <a:buFont typeface="Wingdings" panose="05000000000000000000" pitchFamily="2" charset="2"/>
              <a:buChar char="Ø"/>
            </a:pPr>
            <a:r>
              <a:rPr lang="fr-FR" sz="2000" b="1" cap="none" dirty="0">
                <a:solidFill>
                  <a:schemeClr val="tx1"/>
                </a:solidFill>
                <a:latin typeface="+mn-lt"/>
              </a:rPr>
              <a:t>Crowdfunding / </a:t>
            </a:r>
            <a:r>
              <a:rPr lang="fr-FR" sz="2000" b="1" cap="none" dirty="0" err="1">
                <a:solidFill>
                  <a:schemeClr val="tx1"/>
                </a:solidFill>
                <a:latin typeface="+mn-lt"/>
              </a:rPr>
              <a:t>Crowdlending</a:t>
            </a:r>
            <a:r>
              <a:rPr lang="fr-FR" sz="2000" cap="none" dirty="0">
                <a:solidFill>
                  <a:schemeClr val="tx1"/>
                </a:solidFill>
                <a:latin typeface="+mn-lt"/>
              </a:rPr>
              <a:t> : collecte de fonds auprès d’une communauté via des plateformes en ligne. Peut prendre la forme de prêts (avec ou sans intérêts) ou d’entrées au capital.</a:t>
            </a:r>
          </a:p>
          <a:p>
            <a:pPr lvl="0" algn="just"/>
            <a:endParaRPr lang="fr-FR" sz="2000" cap="none" dirty="0">
              <a:solidFill>
                <a:schemeClr val="tx1"/>
              </a:solidFill>
              <a:latin typeface="+mn-lt"/>
            </a:endParaRPr>
          </a:p>
        </p:txBody>
      </p:sp>
      <p:sp>
        <p:nvSpPr>
          <p:cNvPr id="2" name="Titre 1">
            <a:extLst>
              <a:ext uri="{FF2B5EF4-FFF2-40B4-BE49-F238E27FC236}">
                <a16:creationId xmlns:a16="http://schemas.microsoft.com/office/drawing/2014/main" id="{25D22FA9-3006-D079-0A36-59077175A891}"/>
              </a:ext>
            </a:extLst>
          </p:cNvPr>
          <p:cNvSpPr>
            <a:spLocks noGrp="1"/>
          </p:cNvSpPr>
          <p:nvPr>
            <p:ph type="title"/>
          </p:nvPr>
        </p:nvSpPr>
        <p:spPr>
          <a:xfrm>
            <a:off x="-767257" y="330475"/>
            <a:ext cx="9884946" cy="1402247"/>
          </a:xfrm>
        </p:spPr>
        <p:txBody>
          <a:bodyPr/>
          <a:lstStyle/>
          <a:p>
            <a:r>
              <a:rPr lang="fr-FR" dirty="0"/>
              <a:t>4. Financements alternatifs et participatifs</a:t>
            </a:r>
            <a:br>
              <a:rPr lang="fr-FR" dirty="0"/>
            </a:br>
            <a:endParaRPr lang="fr-FR" dirty="0"/>
          </a:p>
        </p:txBody>
      </p:sp>
      <p:sp>
        <p:nvSpPr>
          <p:cNvPr id="4" name="Espace réservé du contenu 2">
            <a:extLst>
              <a:ext uri="{FF2B5EF4-FFF2-40B4-BE49-F238E27FC236}">
                <a16:creationId xmlns:a16="http://schemas.microsoft.com/office/drawing/2014/main" id="{F11EC6DD-633A-37B6-098B-C6EA1371F91C}"/>
              </a:ext>
            </a:extLst>
          </p:cNvPr>
          <p:cNvSpPr txBox="1">
            <a:spLocks/>
          </p:cNvSpPr>
          <p:nvPr/>
        </p:nvSpPr>
        <p:spPr>
          <a:xfrm>
            <a:off x="257907" y="4157706"/>
            <a:ext cx="11261739" cy="77742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200"/>
              </a:spcAft>
              <a:buFontTx/>
              <a:buNone/>
              <a:defRPr sz="3000" kern="1200" cap="all" baseline="0">
                <a:solidFill>
                  <a:schemeClr val="bg2"/>
                </a:solidFill>
                <a:latin typeface="+mj-lt"/>
                <a:ea typeface="+mn-ea"/>
                <a:cs typeface="+mn-cs"/>
              </a:defRPr>
            </a:lvl1pPr>
            <a:lvl2pPr marL="7938" indent="0" algn="l" defTabSz="914400" rtl="0" eaLnBrk="1" latinLnBrk="0" hangingPunct="1">
              <a:lnSpc>
                <a:spcPct val="100000"/>
              </a:lnSpc>
              <a:spcBef>
                <a:spcPts val="500"/>
              </a:spcBef>
              <a:buFontTx/>
              <a:buNone/>
              <a:tabLst/>
              <a:defRPr sz="1600" b="1" kern="1200">
                <a:solidFill>
                  <a:schemeClr val="tx1"/>
                </a:solidFill>
                <a:latin typeface="+mn-lt"/>
                <a:ea typeface="+mn-ea"/>
                <a:cs typeface="+mn-cs"/>
              </a:defRPr>
            </a:lvl2pPr>
            <a:lvl3pPr marL="7938" indent="0" algn="l" defTabSz="914400" rtl="0" eaLnBrk="1" latinLnBrk="0" hangingPunct="1">
              <a:lnSpc>
                <a:spcPct val="100000"/>
              </a:lnSpc>
              <a:spcBef>
                <a:spcPts val="500"/>
              </a:spcBef>
              <a:buFontTx/>
              <a:buNone/>
              <a:tabLst/>
              <a:defRPr sz="1600" kern="1200">
                <a:solidFill>
                  <a:schemeClr val="tx1"/>
                </a:solidFill>
                <a:latin typeface="+mn-lt"/>
                <a:ea typeface="+mn-ea"/>
                <a:cs typeface="+mn-cs"/>
              </a:defRPr>
            </a:lvl3pPr>
            <a:lvl4pPr marL="184150" indent="-176213" algn="l" defTabSz="914400" rtl="0" eaLnBrk="1" latinLnBrk="0" hangingPunct="1">
              <a:lnSpc>
                <a:spcPct val="100000"/>
              </a:lnSpc>
              <a:spcBef>
                <a:spcPts val="200"/>
              </a:spcBef>
              <a:buClr>
                <a:schemeClr val="tx2"/>
              </a:buClr>
              <a:buFontTx/>
              <a:buBlip>
                <a:blip r:embed="rId2"/>
              </a:buBlip>
              <a:tabLst/>
              <a:defRPr sz="1600" kern="1200">
                <a:solidFill>
                  <a:schemeClr val="tx1"/>
                </a:solidFill>
                <a:latin typeface="+mn-lt"/>
                <a:ea typeface="+mn-ea"/>
                <a:cs typeface="+mn-cs"/>
              </a:defRPr>
            </a:lvl4pPr>
            <a:lvl5pPr marL="360363" indent="-176213" algn="l" defTabSz="914400" rtl="0" eaLnBrk="1" latinLnBrk="0" hangingPunct="1">
              <a:lnSpc>
                <a:spcPct val="100000"/>
              </a:lnSpc>
              <a:spcBef>
                <a:spcPts val="200"/>
              </a:spcBef>
              <a:buClr>
                <a:schemeClr val="bg2"/>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Wingdings" panose="05000000000000000000" pitchFamily="2" charset="2"/>
              <a:buChar char="Ø"/>
            </a:pPr>
            <a:r>
              <a:rPr lang="fr-FR" sz="2000" b="1" cap="none" dirty="0">
                <a:solidFill>
                  <a:schemeClr val="tx1"/>
                </a:solidFill>
                <a:latin typeface="+mn-lt"/>
              </a:rPr>
              <a:t>Financements solidaires</a:t>
            </a:r>
            <a:r>
              <a:rPr lang="fr-FR" sz="2000" cap="none" dirty="0">
                <a:solidFill>
                  <a:schemeClr val="tx1"/>
                </a:solidFill>
                <a:latin typeface="+mn-lt"/>
              </a:rPr>
              <a:t> : spécifiques à l’économie sociale et solidaire ou aux projets n’ayant pas accès à l’intégralité du financement bancaire.</a:t>
            </a:r>
            <a:endParaRPr lang="fr-FR" sz="2000" cap="none" dirty="0">
              <a:latin typeface="+mn-lt"/>
            </a:endParaRPr>
          </a:p>
          <a:p>
            <a:pPr marL="457200" indent="-457200" algn="just">
              <a:buFont typeface="Wingdings" panose="05000000000000000000" pitchFamily="2" charset="2"/>
              <a:buChar char="Ø"/>
            </a:pPr>
            <a:endParaRPr lang="fr-FR" sz="2000" cap="none" dirty="0">
              <a:latin typeface="+mn-lt"/>
            </a:endParaRPr>
          </a:p>
        </p:txBody>
      </p:sp>
      <p:sp>
        <p:nvSpPr>
          <p:cNvPr id="6" name="ZoneTexte 5">
            <a:extLst>
              <a:ext uri="{FF2B5EF4-FFF2-40B4-BE49-F238E27FC236}">
                <a16:creationId xmlns:a16="http://schemas.microsoft.com/office/drawing/2014/main" id="{A368C18C-9001-F424-4B9C-B6501EC077F8}"/>
              </a:ext>
            </a:extLst>
          </p:cNvPr>
          <p:cNvSpPr txBox="1"/>
          <p:nvPr/>
        </p:nvSpPr>
        <p:spPr>
          <a:xfrm>
            <a:off x="430306" y="3065459"/>
            <a:ext cx="9798423" cy="677108"/>
          </a:xfrm>
          <a:prstGeom prst="rect">
            <a:avLst/>
          </a:prstGeom>
          <a:solidFill>
            <a:schemeClr val="bg2"/>
          </a:solidFill>
          <a:ln>
            <a:solidFill>
              <a:schemeClr val="tx1"/>
            </a:solidFill>
          </a:ln>
        </p:spPr>
        <p:txBody>
          <a:bodyPr wrap="square">
            <a:spAutoFit/>
          </a:bodyPr>
          <a:lstStyle/>
          <a:p>
            <a:pPr lvl="0" algn="just"/>
            <a:r>
              <a:rPr lang="fr-FR" sz="2000" b="1" cap="none" dirty="0">
                <a:solidFill>
                  <a:schemeClr val="tx1"/>
                </a:solidFill>
                <a:latin typeface="+mn-lt"/>
              </a:rPr>
              <a:t>Exemple</a:t>
            </a:r>
            <a:endParaRPr lang="fr-FR" sz="2000" b="1" dirty="0"/>
          </a:p>
          <a:p>
            <a:pPr lvl="0" algn="just"/>
            <a:r>
              <a:rPr lang="fr-FR" dirty="0"/>
              <a:t>U</a:t>
            </a:r>
            <a:r>
              <a:rPr lang="fr-FR" sz="1800" cap="none" dirty="0">
                <a:solidFill>
                  <a:schemeClr val="tx1"/>
                </a:solidFill>
                <a:latin typeface="+mn-lt"/>
              </a:rPr>
              <a:t>ne PME lève 80 000 € via une plateforme de </a:t>
            </a:r>
            <a:r>
              <a:rPr lang="fr-FR" sz="1800" cap="none" dirty="0" err="1">
                <a:solidFill>
                  <a:schemeClr val="tx1"/>
                </a:solidFill>
                <a:latin typeface="+mn-lt"/>
              </a:rPr>
              <a:t>crowdlending</a:t>
            </a:r>
            <a:r>
              <a:rPr lang="fr-FR" sz="1800" cap="none" dirty="0">
                <a:solidFill>
                  <a:schemeClr val="tx1"/>
                </a:solidFill>
                <a:latin typeface="+mn-lt"/>
              </a:rPr>
              <a:t>, remboursable avec intérêts sur 3 ans</a:t>
            </a:r>
          </a:p>
        </p:txBody>
      </p:sp>
    </p:spTree>
    <p:extLst>
      <p:ext uri="{BB962C8B-B14F-4D97-AF65-F5344CB8AC3E}">
        <p14:creationId xmlns:p14="http://schemas.microsoft.com/office/powerpoint/2010/main" val="3711441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7471-0482-8EE4-0F61-8D16A2734996}"/>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9D54F13-F31E-8154-223A-0BF96D84139F}"/>
              </a:ext>
            </a:extLst>
          </p:cNvPr>
          <p:cNvSpPr>
            <a:spLocks noGrp="1"/>
          </p:cNvSpPr>
          <p:nvPr>
            <p:ph idx="1"/>
          </p:nvPr>
        </p:nvSpPr>
        <p:spPr>
          <a:xfrm>
            <a:off x="245164" y="2902601"/>
            <a:ext cx="10602130" cy="1052798"/>
          </a:xfrm>
        </p:spPr>
        <p:txBody>
          <a:bodyPr>
            <a:normAutofit/>
          </a:bodyPr>
          <a:lstStyle/>
          <a:p>
            <a:pPr marL="342900" lvl="0" indent="-342900" algn="just">
              <a:buFont typeface="Wingdings" panose="05000000000000000000" pitchFamily="2" charset="2"/>
              <a:buChar char="Ø"/>
            </a:pPr>
            <a:r>
              <a:rPr lang="fr-FR" sz="2000" b="1" cap="none" dirty="0">
                <a:solidFill>
                  <a:schemeClr val="tx1"/>
                </a:solidFill>
                <a:latin typeface="+mn-lt"/>
              </a:rPr>
              <a:t>Business </a:t>
            </a:r>
            <a:r>
              <a:rPr lang="fr-FR" sz="2000" b="1" cap="none" dirty="0" err="1">
                <a:solidFill>
                  <a:schemeClr val="tx1"/>
                </a:solidFill>
                <a:latin typeface="+mn-lt"/>
              </a:rPr>
              <a:t>angels</a:t>
            </a:r>
            <a:r>
              <a:rPr lang="fr-FR" sz="2000" b="1" cap="none" dirty="0">
                <a:solidFill>
                  <a:schemeClr val="tx1"/>
                </a:solidFill>
                <a:latin typeface="+mn-lt"/>
              </a:rPr>
              <a:t>, fonds d’investissement</a:t>
            </a:r>
            <a:r>
              <a:rPr lang="fr-FR" sz="2000" cap="none" dirty="0">
                <a:solidFill>
                  <a:schemeClr val="tx1"/>
                </a:solidFill>
                <a:latin typeface="+mn-lt"/>
              </a:rPr>
              <a:t> : apportent des fonds propres en échange d’une participation au capital, souvent accompagnés d’une implication dans la gouvernance et d’un réseau professionnel.</a:t>
            </a:r>
          </a:p>
        </p:txBody>
      </p:sp>
      <p:sp>
        <p:nvSpPr>
          <p:cNvPr id="2" name="Titre 1">
            <a:extLst>
              <a:ext uri="{FF2B5EF4-FFF2-40B4-BE49-F238E27FC236}">
                <a16:creationId xmlns:a16="http://schemas.microsoft.com/office/drawing/2014/main" id="{F7EE4C43-960D-BC0C-241E-8B8EB928DA41}"/>
              </a:ext>
            </a:extLst>
          </p:cNvPr>
          <p:cNvSpPr>
            <a:spLocks noGrp="1"/>
          </p:cNvSpPr>
          <p:nvPr>
            <p:ph type="title"/>
          </p:nvPr>
        </p:nvSpPr>
        <p:spPr>
          <a:xfrm>
            <a:off x="-767257" y="330475"/>
            <a:ext cx="6204020" cy="1402247"/>
          </a:xfrm>
        </p:spPr>
        <p:txBody>
          <a:bodyPr/>
          <a:lstStyle/>
          <a:p>
            <a:r>
              <a:rPr lang="fr-FR" dirty="0"/>
              <a:t>5. Investisseurs externes</a:t>
            </a:r>
            <a:br>
              <a:rPr lang="fr-FR" dirty="0"/>
            </a:br>
            <a:endParaRPr lang="fr-FR" dirty="0"/>
          </a:p>
        </p:txBody>
      </p:sp>
    </p:spTree>
    <p:extLst>
      <p:ext uri="{BB962C8B-B14F-4D97-AF65-F5344CB8AC3E}">
        <p14:creationId xmlns:p14="http://schemas.microsoft.com/office/powerpoint/2010/main" val="3338384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FBB15-AAAB-78B5-D5D3-60ABBFB6879D}"/>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1A81C02-D4A3-BDC1-CE07-39894E0F941B}"/>
              </a:ext>
            </a:extLst>
          </p:cNvPr>
          <p:cNvSpPr>
            <a:spLocks noGrp="1"/>
          </p:cNvSpPr>
          <p:nvPr>
            <p:ph idx="1"/>
          </p:nvPr>
        </p:nvSpPr>
        <p:spPr>
          <a:xfrm>
            <a:off x="311697" y="2057955"/>
            <a:ext cx="10253697" cy="4388112"/>
          </a:xfrm>
        </p:spPr>
        <p:txBody>
          <a:bodyPr>
            <a:normAutofit fontScale="85000" lnSpcReduction="20000"/>
          </a:bodyPr>
          <a:lstStyle/>
          <a:p>
            <a:pPr marL="457200" lvl="0" indent="-457200" algn="just">
              <a:buFont typeface="Wingdings" panose="05000000000000000000" pitchFamily="2" charset="2"/>
              <a:buChar char="Ø"/>
            </a:pPr>
            <a:r>
              <a:rPr lang="fr-FR" sz="2000" b="1" cap="none" dirty="0">
                <a:solidFill>
                  <a:schemeClr val="tx1"/>
                </a:solidFill>
                <a:latin typeface="+mn-lt"/>
              </a:rPr>
              <a:t>Bpifrance</a:t>
            </a:r>
            <a:r>
              <a:rPr lang="fr-FR" sz="2000" cap="none" dirty="0">
                <a:solidFill>
                  <a:schemeClr val="tx1"/>
                </a:solidFill>
                <a:latin typeface="+mn-lt"/>
              </a:rPr>
              <a:t> : </a:t>
            </a:r>
            <a:r>
              <a:rPr lang="fr-FR" sz="2000" b="1" cap="none" dirty="0">
                <a:solidFill>
                  <a:schemeClr val="tx1"/>
                </a:solidFill>
                <a:latin typeface="+mn-lt"/>
              </a:rPr>
              <a:t>prêt transmission (de 40 000 € à 5 000 000 €</a:t>
            </a:r>
            <a:r>
              <a:rPr lang="fr-FR" sz="2000" cap="none" dirty="0">
                <a:solidFill>
                  <a:schemeClr val="tx1"/>
                </a:solidFill>
                <a:latin typeface="+mn-lt"/>
              </a:rPr>
              <a:t>) </a:t>
            </a:r>
            <a:r>
              <a:rPr lang="fr-FR" sz="2000" b="1" cap="none" dirty="0">
                <a:solidFill>
                  <a:schemeClr val="tx1"/>
                </a:solidFill>
                <a:latin typeface="+mn-lt"/>
              </a:rPr>
              <a:t>en complément d’un prêt bancaire</a:t>
            </a:r>
            <a:r>
              <a:rPr lang="fr-FR" sz="2000" cap="none" dirty="0">
                <a:solidFill>
                  <a:schemeClr val="tx1"/>
                </a:solidFill>
                <a:latin typeface="+mn-lt"/>
              </a:rPr>
              <a:t>, pour financer la reprise majoritaire ou minoritaire du capital, ou l’acquisition d’un fonds de commerce.</a:t>
            </a:r>
          </a:p>
          <a:p>
            <a:pPr marL="457200" indent="-457200" algn="just">
              <a:buFont typeface="Wingdings" panose="05000000000000000000" pitchFamily="2" charset="2"/>
              <a:buChar char="Ø"/>
            </a:pPr>
            <a:endParaRPr lang="fr-FR" sz="2000" cap="none" dirty="0">
              <a:solidFill>
                <a:schemeClr val="tx1"/>
              </a:solidFill>
              <a:latin typeface="+mn-lt"/>
            </a:endParaRPr>
          </a:p>
          <a:p>
            <a:pPr marL="457200" lvl="0" indent="-457200" algn="just">
              <a:buFont typeface="Wingdings" panose="05000000000000000000" pitchFamily="2" charset="2"/>
              <a:buChar char="Ø"/>
            </a:pPr>
            <a:r>
              <a:rPr lang="fr-FR" sz="2000" b="1" cap="none" dirty="0">
                <a:solidFill>
                  <a:schemeClr val="tx1"/>
                </a:solidFill>
                <a:latin typeface="+mn-lt"/>
              </a:rPr>
              <a:t>Prêts d’honneur</a:t>
            </a:r>
            <a:r>
              <a:rPr lang="fr-FR" sz="2000" cap="none" dirty="0">
                <a:solidFill>
                  <a:schemeClr val="tx1"/>
                </a:solidFill>
                <a:latin typeface="+mn-lt"/>
              </a:rPr>
              <a:t> : prêts personnels à </a:t>
            </a:r>
            <a:r>
              <a:rPr lang="fr-FR" sz="2000" b="1" cap="none" dirty="0">
                <a:solidFill>
                  <a:schemeClr val="tx1"/>
                </a:solidFill>
                <a:latin typeface="+mn-lt"/>
              </a:rPr>
              <a:t>taux zéro</a:t>
            </a:r>
            <a:r>
              <a:rPr lang="fr-FR" sz="2000" cap="none" dirty="0">
                <a:solidFill>
                  <a:schemeClr val="tx1"/>
                </a:solidFill>
                <a:latin typeface="+mn-lt"/>
              </a:rPr>
              <a:t>, s</a:t>
            </a:r>
            <a:r>
              <a:rPr lang="fr-FR" sz="2000" b="1" cap="none" dirty="0">
                <a:solidFill>
                  <a:schemeClr val="tx1"/>
                </a:solidFill>
                <a:latin typeface="+mn-lt"/>
              </a:rPr>
              <a:t>ans garantie</a:t>
            </a:r>
            <a:r>
              <a:rPr lang="fr-FR" sz="2000" cap="none" dirty="0">
                <a:solidFill>
                  <a:schemeClr val="tx1"/>
                </a:solidFill>
                <a:latin typeface="+mn-lt"/>
              </a:rPr>
              <a:t>, accordés par des réseaux d’accompagnement (Ex : Réseau Entreprendre, Initiative France).</a:t>
            </a:r>
          </a:p>
          <a:p>
            <a:pPr marL="457200" lvl="0" indent="-457200" algn="just">
              <a:buFont typeface="Wingdings" panose="05000000000000000000" pitchFamily="2" charset="2"/>
              <a:buChar char="Ø"/>
            </a:pPr>
            <a:endParaRPr lang="fr-FR" sz="2000" cap="none" dirty="0">
              <a:solidFill>
                <a:schemeClr val="tx1"/>
              </a:solidFill>
              <a:latin typeface="+mn-lt"/>
            </a:endParaRPr>
          </a:p>
          <a:p>
            <a:pPr marL="457200" lvl="0" indent="-457200" algn="just">
              <a:buFont typeface="Wingdings" panose="05000000000000000000" pitchFamily="2" charset="2"/>
              <a:buChar char="Ø"/>
            </a:pPr>
            <a:r>
              <a:rPr lang="fr-FR" sz="2000" b="1" cap="none" dirty="0">
                <a:solidFill>
                  <a:schemeClr val="tx1"/>
                </a:solidFill>
                <a:latin typeface="+mn-lt"/>
              </a:rPr>
              <a:t>Subventions et aides régionales</a:t>
            </a:r>
            <a:r>
              <a:rPr lang="fr-FR" sz="2000" cap="none" dirty="0">
                <a:solidFill>
                  <a:schemeClr val="tx1"/>
                </a:solidFill>
                <a:latin typeface="+mn-lt"/>
              </a:rPr>
              <a:t> : certaines régions proposent des aides spécifiques à la reprise (Ex : </a:t>
            </a:r>
            <a:r>
              <a:rPr lang="fr-FR" sz="2000" cap="none" dirty="0" err="1">
                <a:solidFill>
                  <a:schemeClr val="tx1"/>
                </a:solidFill>
                <a:latin typeface="+mn-lt"/>
              </a:rPr>
              <a:t>Pass</a:t>
            </a:r>
            <a:r>
              <a:rPr lang="fr-FR" sz="2000" cap="none" dirty="0">
                <a:solidFill>
                  <a:schemeClr val="tx1"/>
                </a:solidFill>
                <a:latin typeface="+mn-lt"/>
              </a:rPr>
              <a:t> Création en Bretagne).</a:t>
            </a:r>
          </a:p>
          <a:p>
            <a:pPr marL="457200" lvl="0" indent="-457200" algn="just">
              <a:buFont typeface="Wingdings" panose="05000000000000000000" pitchFamily="2" charset="2"/>
              <a:buChar char="Ø"/>
            </a:pPr>
            <a:endParaRPr lang="fr-FR" sz="2000" cap="none" dirty="0">
              <a:solidFill>
                <a:schemeClr val="tx1"/>
              </a:solidFill>
              <a:latin typeface="+mn-lt"/>
            </a:endParaRPr>
          </a:p>
          <a:p>
            <a:pPr marL="457200" lvl="0" indent="-457200" algn="just">
              <a:buFont typeface="Wingdings" panose="05000000000000000000" pitchFamily="2" charset="2"/>
              <a:buChar char="Ø"/>
            </a:pPr>
            <a:r>
              <a:rPr lang="fr-FR" sz="2000" b="1" cap="none" dirty="0">
                <a:solidFill>
                  <a:schemeClr val="tx1"/>
                </a:solidFill>
                <a:latin typeface="+mn-lt"/>
              </a:rPr>
              <a:t>ACRE :</a:t>
            </a:r>
            <a:r>
              <a:rPr lang="fr-FR" sz="2000" cap="none" dirty="0">
                <a:solidFill>
                  <a:schemeClr val="tx1"/>
                </a:solidFill>
                <a:latin typeface="+mn-lt"/>
              </a:rPr>
              <a:t> </a:t>
            </a:r>
            <a:r>
              <a:rPr lang="fr-FR" sz="2000" kern="0" cap="none" dirty="0">
                <a:solidFill>
                  <a:schemeClr val="tx1">
                    <a:lumMod val="50000"/>
                  </a:schemeClr>
                </a:solidFill>
                <a:latin typeface="+mn-lt"/>
              </a:rPr>
              <a:t>exonération partielle et temporaire de cotisations sociales.</a:t>
            </a:r>
            <a:endParaRPr lang="fr-FR" sz="1900" kern="0" cap="none" dirty="0">
              <a:solidFill>
                <a:schemeClr val="tx1">
                  <a:lumMod val="50000"/>
                </a:schemeClr>
              </a:solidFill>
              <a:latin typeface="+mn-lt"/>
            </a:endParaRPr>
          </a:p>
          <a:p>
            <a:pPr lvl="0" algn="just"/>
            <a:endParaRPr lang="fr-FR" sz="2000" cap="none" dirty="0">
              <a:solidFill>
                <a:schemeClr val="tx1">
                  <a:lumMod val="50000"/>
                </a:schemeClr>
              </a:solidFill>
              <a:latin typeface="+mn-lt"/>
            </a:endParaRPr>
          </a:p>
          <a:p>
            <a:pPr marL="457200" lvl="0" indent="-457200" algn="just">
              <a:buFont typeface="Wingdings" panose="05000000000000000000" pitchFamily="2" charset="2"/>
              <a:buChar char="Ø"/>
            </a:pPr>
            <a:r>
              <a:rPr lang="fr-FR" sz="2000" b="1" cap="none" dirty="0">
                <a:solidFill>
                  <a:schemeClr val="tx1"/>
                </a:solidFill>
                <a:latin typeface="+mn-lt"/>
              </a:rPr>
              <a:t>ARCE : </a:t>
            </a:r>
            <a:r>
              <a:rPr lang="fr-FR" sz="2000" kern="0" cap="none" dirty="0">
                <a:solidFill>
                  <a:schemeClr val="tx1">
                    <a:lumMod val="50000"/>
                  </a:schemeClr>
                </a:solidFill>
                <a:latin typeface="+mn-lt"/>
              </a:rPr>
              <a:t>60% du reliquat des droits à l’assurance chômage </a:t>
            </a:r>
            <a:r>
              <a:rPr lang="fr-FR" sz="2400" kern="0" cap="none" dirty="0">
                <a:solidFill>
                  <a:schemeClr val="tx1">
                    <a:lumMod val="50000"/>
                  </a:schemeClr>
                </a:solidFill>
                <a:latin typeface="+mn-lt"/>
              </a:rPr>
              <a:t>(</a:t>
            </a:r>
            <a:r>
              <a:rPr lang="fr-FR" sz="2000" cap="none" dirty="0">
                <a:solidFill>
                  <a:schemeClr val="tx1">
                    <a:lumMod val="50000"/>
                  </a:schemeClr>
                </a:solidFill>
                <a:latin typeface="+mn-lt"/>
              </a:rPr>
              <a:t>versé en 2 fois, une première moitié à la création de l’entreprise et la seconde 6 mois suivant l’immatriculation)</a:t>
            </a:r>
            <a:r>
              <a:rPr lang="fr-FR" sz="2000" kern="0" cap="none" dirty="0">
                <a:solidFill>
                  <a:schemeClr val="tx1">
                    <a:lumMod val="50000"/>
                  </a:schemeClr>
                </a:solidFill>
                <a:latin typeface="+mn-lt"/>
              </a:rPr>
              <a:t>.</a:t>
            </a:r>
            <a:endParaRPr lang="fr-FR" sz="2000" cap="none" dirty="0">
              <a:solidFill>
                <a:schemeClr val="tx1">
                  <a:lumMod val="50000"/>
                </a:schemeClr>
              </a:solidFill>
              <a:latin typeface="+mn-lt"/>
            </a:endParaRPr>
          </a:p>
          <a:p>
            <a:pPr marL="457200" indent="-457200" algn="just">
              <a:buFont typeface="Wingdings" panose="05000000000000000000" pitchFamily="2" charset="2"/>
              <a:buChar char="Ø"/>
            </a:pPr>
            <a:endParaRPr lang="fr-FR" sz="2000" cap="none" dirty="0">
              <a:latin typeface="+mn-lt"/>
            </a:endParaRPr>
          </a:p>
        </p:txBody>
      </p:sp>
      <p:sp>
        <p:nvSpPr>
          <p:cNvPr id="2" name="Titre 1">
            <a:extLst>
              <a:ext uri="{FF2B5EF4-FFF2-40B4-BE49-F238E27FC236}">
                <a16:creationId xmlns:a16="http://schemas.microsoft.com/office/drawing/2014/main" id="{EBDF1D54-9C6A-943A-AD4E-334A0A71895D}"/>
              </a:ext>
            </a:extLst>
          </p:cNvPr>
          <p:cNvSpPr>
            <a:spLocks noGrp="1"/>
          </p:cNvSpPr>
          <p:nvPr>
            <p:ph type="title"/>
          </p:nvPr>
        </p:nvSpPr>
        <p:spPr>
          <a:xfrm>
            <a:off x="-767257" y="330475"/>
            <a:ext cx="9482012" cy="1402247"/>
          </a:xfrm>
        </p:spPr>
        <p:txBody>
          <a:bodyPr/>
          <a:lstStyle/>
          <a:p>
            <a:r>
              <a:rPr lang="fr-FR" dirty="0"/>
              <a:t>6. Aides publiques et dispositifs spécifiques</a:t>
            </a:r>
            <a:br>
              <a:rPr lang="fr-FR" dirty="0"/>
            </a:br>
            <a:endParaRPr lang="fr-FR" dirty="0"/>
          </a:p>
        </p:txBody>
      </p:sp>
    </p:spTree>
    <p:extLst>
      <p:ext uri="{BB962C8B-B14F-4D97-AF65-F5344CB8AC3E}">
        <p14:creationId xmlns:p14="http://schemas.microsoft.com/office/powerpoint/2010/main" val="106182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D13A2-608C-D24B-F9A2-01C57C39E84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62BD593-82A6-CA3D-332B-8B4D0C4B30E9}"/>
              </a:ext>
            </a:extLst>
          </p:cNvPr>
          <p:cNvSpPr>
            <a:spLocks noGrp="1"/>
          </p:cNvSpPr>
          <p:nvPr>
            <p:ph idx="1"/>
          </p:nvPr>
        </p:nvSpPr>
        <p:spPr>
          <a:xfrm>
            <a:off x="266874" y="2219320"/>
            <a:ext cx="10956938" cy="2137527"/>
          </a:xfrm>
        </p:spPr>
        <p:txBody>
          <a:bodyPr>
            <a:normAutofit/>
          </a:bodyPr>
          <a:lstStyle/>
          <a:p>
            <a:pPr marL="342900" lvl="0" indent="-342900" algn="just">
              <a:buFont typeface="Wingdings" panose="05000000000000000000" pitchFamily="2" charset="2"/>
              <a:buChar char="Ø"/>
            </a:pPr>
            <a:r>
              <a:rPr lang="fr-FR" sz="2000" b="1" cap="none" dirty="0">
                <a:solidFill>
                  <a:schemeClr val="tx1"/>
                </a:solidFill>
                <a:latin typeface="+mn-lt"/>
              </a:rPr>
              <a:t>Clause de complément de prix (</a:t>
            </a:r>
            <a:r>
              <a:rPr lang="fr-FR" sz="2000" b="1" cap="none" dirty="0" err="1">
                <a:solidFill>
                  <a:schemeClr val="tx1"/>
                </a:solidFill>
                <a:latin typeface="+mn-lt"/>
              </a:rPr>
              <a:t>earn</a:t>
            </a:r>
            <a:r>
              <a:rPr lang="fr-FR" sz="2000" b="1" cap="none" dirty="0">
                <a:solidFill>
                  <a:schemeClr val="tx1"/>
                </a:solidFill>
                <a:latin typeface="+mn-lt"/>
              </a:rPr>
              <a:t>-out)</a:t>
            </a:r>
            <a:r>
              <a:rPr lang="fr-FR" sz="2000" cap="none" dirty="0">
                <a:solidFill>
                  <a:schemeClr val="tx1"/>
                </a:solidFill>
                <a:latin typeface="+mn-lt"/>
              </a:rPr>
              <a:t> : permet d’indexer une partie du prix de cession aux résultats futurs, étalant ainsi le paiement.</a:t>
            </a:r>
          </a:p>
          <a:p>
            <a:pPr algn="just"/>
            <a:endParaRPr lang="fr-FR" sz="2000" cap="none" dirty="0">
              <a:solidFill>
                <a:schemeClr val="tx1"/>
              </a:solidFill>
              <a:latin typeface="+mn-lt"/>
            </a:endParaRPr>
          </a:p>
          <a:p>
            <a:pPr marL="457200" lvl="0" indent="-457200" algn="just">
              <a:buFont typeface="Wingdings" panose="05000000000000000000" pitchFamily="2" charset="2"/>
              <a:buChar char="Ø"/>
            </a:pPr>
            <a:r>
              <a:rPr lang="fr-FR" sz="2000" b="1" cap="none" dirty="0">
                <a:solidFill>
                  <a:schemeClr val="tx1"/>
                </a:solidFill>
                <a:latin typeface="+mn-lt"/>
              </a:rPr>
              <a:t>Compte courant d’associé</a:t>
            </a:r>
            <a:r>
              <a:rPr lang="fr-FR" sz="2000" cap="none" dirty="0">
                <a:solidFill>
                  <a:schemeClr val="tx1"/>
                </a:solidFill>
                <a:latin typeface="+mn-lt"/>
              </a:rPr>
              <a:t> : les associés peuvent prêter à la société via des comptes courants, renforçant la trésorerie, évitant la dilution.</a:t>
            </a:r>
            <a:endParaRPr lang="fr-FR" sz="2000" cap="none" dirty="0">
              <a:latin typeface="+mn-lt"/>
            </a:endParaRPr>
          </a:p>
        </p:txBody>
      </p:sp>
      <p:sp>
        <p:nvSpPr>
          <p:cNvPr id="2" name="Titre 1">
            <a:extLst>
              <a:ext uri="{FF2B5EF4-FFF2-40B4-BE49-F238E27FC236}">
                <a16:creationId xmlns:a16="http://schemas.microsoft.com/office/drawing/2014/main" id="{93E3C66D-5327-837F-3BEC-27601A80B08A}"/>
              </a:ext>
            </a:extLst>
          </p:cNvPr>
          <p:cNvSpPr>
            <a:spLocks noGrp="1"/>
          </p:cNvSpPr>
          <p:nvPr>
            <p:ph type="title"/>
          </p:nvPr>
        </p:nvSpPr>
        <p:spPr>
          <a:xfrm>
            <a:off x="-767257" y="330475"/>
            <a:ext cx="6868632" cy="1402247"/>
          </a:xfrm>
        </p:spPr>
        <p:txBody>
          <a:bodyPr/>
          <a:lstStyle/>
          <a:p>
            <a:r>
              <a:rPr lang="fr-FR" dirty="0"/>
              <a:t>7. Montages complémentaires</a:t>
            </a:r>
            <a:br>
              <a:rPr lang="fr-FR" dirty="0"/>
            </a:br>
            <a:endParaRPr lang="fr-FR" dirty="0"/>
          </a:p>
        </p:txBody>
      </p:sp>
    </p:spTree>
    <p:extLst>
      <p:ext uri="{BB962C8B-B14F-4D97-AF65-F5344CB8AC3E}">
        <p14:creationId xmlns:p14="http://schemas.microsoft.com/office/powerpoint/2010/main" val="232409117"/>
      </p:ext>
    </p:extLst>
  </p:cSld>
  <p:clrMapOvr>
    <a:masterClrMapping/>
  </p:clrMapOvr>
</p:sld>
</file>

<file path=ppt/theme/theme1.xml><?xml version="1.0" encoding="utf-8"?>
<a:theme xmlns:a="http://schemas.openxmlformats.org/drawingml/2006/main" name="Thème Office">
  <a:themeElements>
    <a:clrScheme name="Personnalisé 149">
      <a:dk1>
        <a:srgbClr val="4B3C3C"/>
      </a:dk1>
      <a:lt1>
        <a:srgbClr val="FFFFFF"/>
      </a:lt1>
      <a:dk2>
        <a:srgbClr val="69CD59"/>
      </a:dk2>
      <a:lt2>
        <a:srgbClr val="FFCD00"/>
      </a:lt2>
      <a:accent1>
        <a:srgbClr val="EA7700"/>
      </a:accent1>
      <a:accent2>
        <a:srgbClr val="AF282C"/>
      </a:accent2>
      <a:accent3>
        <a:srgbClr val="C83764"/>
      </a:accent3>
      <a:accent4>
        <a:srgbClr val="00A3E0"/>
      </a:accent4>
      <a:accent5>
        <a:srgbClr val="1D418A"/>
      </a:accent5>
      <a:accent6>
        <a:srgbClr val="10833B"/>
      </a:accent6>
      <a:hlink>
        <a:srgbClr val="0563C1"/>
      </a:hlink>
      <a:folHlink>
        <a:srgbClr val="954F72"/>
      </a:folHlink>
    </a:clrScheme>
    <a:fontScheme name="Personnalisé 36">
      <a:majorFont>
        <a:latin typeface="Barlow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3207</TotalTime>
  <Words>2330</Words>
  <Application>Microsoft Office PowerPoint</Application>
  <PresentationFormat>Grand écran</PresentationFormat>
  <Paragraphs>256</Paragraphs>
  <Slides>19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fkGrotesk Fallback</vt:lpstr>
      <vt:lpstr>Barlow</vt:lpstr>
      <vt:lpstr>Calibri</vt:lpstr>
      <vt:lpstr>Arial</vt:lpstr>
      <vt:lpstr>Wingdings</vt:lpstr>
      <vt:lpstr>Aptos</vt:lpstr>
      <vt:lpstr>Barlow Condensed ExtraBold</vt:lpstr>
      <vt:lpstr>Thème Office</vt:lpstr>
      <vt:lpstr>Présentation PowerPoint</vt:lpstr>
      <vt:lpstr>Introduction</vt:lpstr>
      <vt:lpstr>1. Apport personnel et fonds propres </vt:lpstr>
      <vt:lpstr>2. Financements bancaires et assimilés </vt:lpstr>
      <vt:lpstr>3. Montages financiers structurés </vt:lpstr>
      <vt:lpstr>4. Financements alternatifs et participatifs </vt:lpstr>
      <vt:lpstr>5. Investisseurs externes </vt:lpstr>
      <vt:lpstr>6. Aides publiques et dispositifs spécifiques </vt:lpstr>
      <vt:lpstr>7. Montages complémentaires </vt:lpstr>
      <vt:lpstr>À retenir :  </vt:lpstr>
      <vt:lpstr>Synthèse des solutions de financement (1/2)</vt:lpstr>
      <vt:lpstr>Synthèse des solutions de financement (2/2)</vt:lpstr>
      <vt:lpstr>Tableau emplois/ressources pour une reprise d’entreprise</vt:lpstr>
      <vt:lpstr>Les exemples (1/5)</vt:lpstr>
      <vt:lpstr>Les exemples (2/5)</vt:lpstr>
      <vt:lpstr>Les exemples (3/5)</vt:lpstr>
      <vt:lpstr>Les exemples (4/5)</vt:lpstr>
      <vt:lpstr>Les exemples (5/5)</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LittlePus // Delphine</dc:creator>
  <cp:lastModifiedBy>Guillaume MALVOISIN</cp:lastModifiedBy>
  <cp:revision>346</cp:revision>
  <dcterms:created xsi:type="dcterms:W3CDTF">2023-12-18T09:22:36Z</dcterms:created>
  <dcterms:modified xsi:type="dcterms:W3CDTF">2025-09-15T09:14:56Z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6615553-48f4-466c-a66f-a3bb9a6459c5_Enabled">
    <vt:lpwstr>true</vt:lpwstr>
  </property>
  <property fmtid="{D5CDD505-2E9C-101B-9397-08002B2CF9AE}" pid="3" name="MSIP_Label_26615553-48f4-466c-a66f-a3bb9a6459c5_SetDate">
    <vt:lpwstr>2025-06-25T17:34:54Z</vt:lpwstr>
  </property>
  <property fmtid="{D5CDD505-2E9C-101B-9397-08002B2CF9AE}" pid="4" name="MSIP_Label_26615553-48f4-466c-a66f-a3bb9a6459c5_Method">
    <vt:lpwstr>Standard</vt:lpwstr>
  </property>
  <property fmtid="{D5CDD505-2E9C-101B-9397-08002B2CF9AE}" pid="5" name="MSIP_Label_26615553-48f4-466c-a66f-a3bb9a6459c5_Name">
    <vt:lpwstr>C1 - Interne</vt:lpwstr>
  </property>
  <property fmtid="{D5CDD505-2E9C-101B-9397-08002B2CF9AE}" pid="6" name="MSIP_Label_26615553-48f4-466c-a66f-a3bb9a6459c5_SiteId">
    <vt:lpwstr>1fbeb981-82a8-4cd1-8a51-a83806530676</vt:lpwstr>
  </property>
  <property fmtid="{D5CDD505-2E9C-101B-9397-08002B2CF9AE}" pid="7" name="MSIP_Label_26615553-48f4-466c-a66f-a3bb9a6459c5_ActionId">
    <vt:lpwstr>107afa5b-953d-42b6-9ec8-f168ee05cc58</vt:lpwstr>
  </property>
  <property fmtid="{D5CDD505-2E9C-101B-9397-08002B2CF9AE}" pid="8" name="MSIP_Label_26615553-48f4-466c-a66f-a3bb9a6459c5_ContentBits">
    <vt:lpwstr>0</vt:lpwstr>
  </property>
  <property fmtid="{D5CDD505-2E9C-101B-9397-08002B2CF9AE}" pid="9" name="MSIP_Label_26615553-48f4-466c-a66f-a3bb9a6459c5_Tag">
    <vt:lpwstr>10, 3, 0, 1</vt:lpwstr>
  </property>
</Properties>
</file>