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39"/>
  </p:notesMasterIdLst>
  <p:handoutMasterIdLst>
    <p:handoutMasterId r:id="rId40"/>
  </p:handoutMasterIdLst>
  <p:sldIdLst>
    <p:sldId id="256" r:id="rId5"/>
    <p:sldId id="257" r:id="rId6"/>
    <p:sldId id="258" r:id="rId7"/>
    <p:sldId id="298" r:id="rId8"/>
    <p:sldId id="259" r:id="rId9"/>
    <p:sldId id="261" r:id="rId10"/>
    <p:sldId id="287" r:id="rId11"/>
    <p:sldId id="260" r:id="rId12"/>
    <p:sldId id="262" r:id="rId13"/>
    <p:sldId id="263" r:id="rId14"/>
    <p:sldId id="265" r:id="rId15"/>
    <p:sldId id="266" r:id="rId16"/>
    <p:sldId id="267" r:id="rId17"/>
    <p:sldId id="268" r:id="rId18"/>
    <p:sldId id="269" r:id="rId19"/>
    <p:sldId id="270" r:id="rId20"/>
    <p:sldId id="271" r:id="rId21"/>
    <p:sldId id="272" r:id="rId22"/>
    <p:sldId id="273" r:id="rId23"/>
    <p:sldId id="274" r:id="rId24"/>
    <p:sldId id="275" r:id="rId25"/>
    <p:sldId id="303" r:id="rId26"/>
    <p:sldId id="276" r:id="rId27"/>
    <p:sldId id="277" r:id="rId28"/>
    <p:sldId id="278" r:id="rId29"/>
    <p:sldId id="279" r:id="rId30"/>
    <p:sldId id="280" r:id="rId31"/>
    <p:sldId id="281" r:id="rId32"/>
    <p:sldId id="282" r:id="rId33"/>
    <p:sldId id="283" r:id="rId34"/>
    <p:sldId id="302" r:id="rId35"/>
    <p:sldId id="300" r:id="rId36"/>
    <p:sldId id="284" r:id="rId37"/>
    <p:sldId id="285" r:id="rId38"/>
  </p:sldIdLst>
  <p:sldSz cx="12192000" cy="6858000"/>
  <p:notesSz cx="6858000" cy="9144000"/>
  <p:embeddedFontLst>
    <p:embeddedFont>
      <p:font typeface="Barlow" panose="00000500000000000000" pitchFamily="2" charset="0"/>
      <p:regular r:id="rId41"/>
      <p:bold r:id="rId42"/>
      <p:italic r:id="rId43"/>
      <p:boldItalic r:id="rId44"/>
    </p:embeddedFont>
    <p:embeddedFont>
      <p:font typeface="Barlow Condensed ExtraBold" panose="00000906000000000000" pitchFamily="2" charset="0"/>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sans titre" id="{00E20C83-A2BE-4103-BD93-9E699D21A80F}">
          <p14:sldIdLst>
            <p14:sldId id="256"/>
            <p14:sldId id="257"/>
            <p14:sldId id="258"/>
            <p14:sldId id="298"/>
            <p14:sldId id="259"/>
            <p14:sldId id="261"/>
            <p14:sldId id="287"/>
            <p14:sldId id="260"/>
            <p14:sldId id="262"/>
            <p14:sldId id="263"/>
            <p14:sldId id="265"/>
            <p14:sldId id="266"/>
            <p14:sldId id="267"/>
            <p14:sldId id="268"/>
            <p14:sldId id="269"/>
            <p14:sldId id="270"/>
            <p14:sldId id="271"/>
            <p14:sldId id="272"/>
            <p14:sldId id="273"/>
            <p14:sldId id="274"/>
            <p14:sldId id="275"/>
            <p14:sldId id="303"/>
            <p14:sldId id="276"/>
            <p14:sldId id="277"/>
            <p14:sldId id="278"/>
            <p14:sldId id="279"/>
            <p14:sldId id="280"/>
            <p14:sldId id="281"/>
            <p14:sldId id="282"/>
            <p14:sldId id="283"/>
            <p14:sldId id="302"/>
            <p14:sldId id="300"/>
            <p14:sldId id="284"/>
            <p14:sldId id="28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900CB14-386D-1909-062B-3DE405EE7F63}" name="Marine SAUDREAU" initials="MS" userId="S::M01924@bpifrance.fr::28364c2e-978c-467d-88af-721c65ce3f45" providerId="AD"/>
  <p188:author id="{37C55446-6663-A515-03A0-FC72E6747BD3}" name="Virgile DUFLO" initials="VD" userId="S::m32848@bpifrance.fr::991959d7-de9a-4f14-a0c8-327612fb853c" providerId="AD"/>
  <p188:author id="{BE6DC24A-C84F-A5C9-CB53-ADC4D5548F82}" name="Stéphane ASTIER" initials="SA" userId="Stéphane ASTIER" providerId="None"/>
  <p188:author id="{77C8FC78-7222-2C3A-5895-77CCE1FFC968}" name="Julie MICHEL" initials="JM" userId="S::M00314@bpifrance.fr::9c1f2921-9b15-4326-a764-a0b72d5d8c1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6" dt="2026-09-30T11:51:33.974"/>
    <p1510:client id="{467A3B75-11C4-48D4-99C4-2CBEFBA6669A}" v="124" dt="2026-09-30T12:47:58.761"/>
    <p1510:client id="{6275CD75-0E7B-9966-C40B-0E7DB0516DC0}" v="47" dt="2026-09-30T10:18:02.254"/>
    <p1510:client id="{EB6E7D8B-8105-A170-D0C3-ED420936F243}" v="3" dt="2026-09-30T11:48:45.9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23" autoAdjust="0"/>
    <p:restoredTop sz="96301"/>
  </p:normalViewPr>
  <p:slideViewPr>
    <p:cSldViewPr snapToGrid="0">
      <p:cViewPr varScale="1">
        <p:scale>
          <a:sx n="60" d="100"/>
          <a:sy n="60" d="100"/>
        </p:scale>
        <p:origin x="224" y="1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57" d="100"/>
          <a:sy n="157" d="100"/>
        </p:scale>
        <p:origin x="4336"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20" Type="http://schemas.openxmlformats.org/officeDocument/2006/relationships/slide" Target="slides/slide16.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2ECDB60C-96FE-0CA9-351F-65B4971D90A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a:extLst>
              <a:ext uri="{FF2B5EF4-FFF2-40B4-BE49-F238E27FC236}">
                <a16:creationId xmlns:a16="http://schemas.microsoft.com/office/drawing/2014/main" id="{1C3BAA25-30B5-856E-BC6F-9887C7FCF0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6DBFDBC-1EEE-8549-BF67-74E36FA72975}" type="datetimeFigureOut">
              <a:rPr lang="en-GB" smtClean="0"/>
              <a:t>01/10/2026</a:t>
            </a:fld>
            <a:endParaRPr lang="en-GB"/>
          </a:p>
        </p:txBody>
      </p:sp>
      <p:sp>
        <p:nvSpPr>
          <p:cNvPr id="4" name="Espace réservé du pied de page 3">
            <a:extLst>
              <a:ext uri="{FF2B5EF4-FFF2-40B4-BE49-F238E27FC236}">
                <a16:creationId xmlns:a16="http://schemas.microsoft.com/office/drawing/2014/main" id="{20EDE97D-ACA9-2B7A-E821-A7FBA49F09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Espace réservé du numéro de diapositive 4">
            <a:extLst>
              <a:ext uri="{FF2B5EF4-FFF2-40B4-BE49-F238E27FC236}">
                <a16:creationId xmlns:a16="http://schemas.microsoft.com/office/drawing/2014/main" id="{E6EBC661-CDD4-DEEC-780D-013F560FD6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3B29D2-4D65-6240-A49C-ABDBEB8AB91E}" type="slidenum">
              <a:rPr lang="en-GB" smtClean="0"/>
              <a:t>‹N°›</a:t>
            </a:fld>
            <a:endParaRPr lang="en-GB"/>
          </a:p>
        </p:txBody>
      </p:sp>
    </p:spTree>
    <p:extLst>
      <p:ext uri="{BB962C8B-B14F-4D97-AF65-F5344CB8AC3E}">
        <p14:creationId xmlns:p14="http://schemas.microsoft.com/office/powerpoint/2010/main" val="288292642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466ED6-167A-B84A-863A-D77FB8CB9D7A}" type="datetimeFigureOut">
              <a:rPr lang="en-GB" smtClean="0"/>
              <a:t>01/10/2026</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C9B7B-B71C-B64B-8040-54FAD85B0075}" type="slidenum">
              <a:rPr lang="en-GB" smtClean="0"/>
              <a:t>‹N°›</a:t>
            </a:fld>
            <a:endParaRPr lang="en-GB"/>
          </a:p>
        </p:txBody>
      </p:sp>
    </p:spTree>
    <p:extLst>
      <p:ext uri="{BB962C8B-B14F-4D97-AF65-F5344CB8AC3E}">
        <p14:creationId xmlns:p14="http://schemas.microsoft.com/office/powerpoint/2010/main" val="2062705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79C9B7B-B71C-B64B-8040-54FAD85B0075}" type="slidenum">
              <a:rPr lang="en-GB" smtClean="0"/>
              <a:t>21</a:t>
            </a:fld>
            <a:endParaRPr lang="en-GB"/>
          </a:p>
        </p:txBody>
      </p:sp>
    </p:spTree>
    <p:extLst>
      <p:ext uri="{BB962C8B-B14F-4D97-AF65-F5344CB8AC3E}">
        <p14:creationId xmlns:p14="http://schemas.microsoft.com/office/powerpoint/2010/main" val="731665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Liste noire (R.212-1) : présomption irréfragable. Liste grise (R.212-2) : présomption simple, le professionnel peut prouver l'absence d'abus. Recommandations CCA : sans force obligatoire, mais régulièrement reprises par les juges. Amende administrative L.241-2 : clauses noires uniquement.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pic>
        <p:nvPicPr>
          <p:cNvPr id="7" name="Image 6" descr="Une image contenant motif, jaune, conception&#10;&#10;Le contenu généré par l’IA peut être incorrect.">
            <a:extLst>
              <a:ext uri="{FF2B5EF4-FFF2-40B4-BE49-F238E27FC236}">
                <a16:creationId xmlns:a16="http://schemas.microsoft.com/office/drawing/2014/main" id="{13115644-D38D-3863-1430-A3C69233F8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4" y="0"/>
            <a:ext cx="12190195" cy="6859016"/>
          </a:xfrm>
          <a:prstGeom prst="rect">
            <a:avLst/>
          </a:prstGeom>
        </p:spPr>
      </p:pic>
      <p:pic>
        <p:nvPicPr>
          <p:cNvPr id="13" name="Image 12" descr="Une image contenant Graphique, capture d’écran, cercle, graphisme&#10;&#10;Description générée automatiquement">
            <a:extLst>
              <a:ext uri="{FF2B5EF4-FFF2-40B4-BE49-F238E27FC236}">
                <a16:creationId xmlns:a16="http://schemas.microsoft.com/office/drawing/2014/main" id="{B2919E91-9451-87D8-AA08-61226D70C3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96568" y="4683282"/>
            <a:ext cx="2087162" cy="2403686"/>
          </a:xfrm>
          <a:prstGeom prst="rect">
            <a:avLst/>
          </a:prstGeom>
        </p:spPr>
      </p:pic>
      <p:sp>
        <p:nvSpPr>
          <p:cNvPr id="19" name="Titre 1">
            <a:extLst>
              <a:ext uri="{FF2B5EF4-FFF2-40B4-BE49-F238E27FC236}">
                <a16:creationId xmlns:a16="http://schemas.microsoft.com/office/drawing/2014/main" id="{35649273-4E37-FF52-27BD-512AA0EBD242}"/>
              </a:ext>
            </a:extLst>
          </p:cNvPr>
          <p:cNvSpPr>
            <a:spLocks noGrp="1"/>
          </p:cNvSpPr>
          <p:nvPr>
            <p:ph type="ctrTitle"/>
          </p:nvPr>
        </p:nvSpPr>
        <p:spPr>
          <a:xfrm>
            <a:off x="2406715" y="1503851"/>
            <a:ext cx="7378569" cy="2155205"/>
          </a:xfrm>
          <a:prstGeom prst="rect">
            <a:avLst/>
          </a:prstGeom>
          <a:noFill/>
        </p:spPr>
        <p:txBody>
          <a:bodyPr lIns="90000" anchor="b">
            <a:noAutofit/>
          </a:bodyPr>
          <a:lstStyle>
            <a:lvl1pPr algn="ctr">
              <a:defRPr sz="5400" cap="all" baseline="0"/>
            </a:lvl1pPr>
          </a:lstStyle>
          <a:p>
            <a:r>
              <a:rPr lang="fr-FR" dirty="0"/>
              <a:t>Modifiez le style du titre</a:t>
            </a:r>
            <a:endParaRPr lang="en-US" dirty="0"/>
          </a:p>
        </p:txBody>
      </p:sp>
      <p:sp>
        <p:nvSpPr>
          <p:cNvPr id="23" name="Espace réservé du texte 22">
            <a:extLst>
              <a:ext uri="{FF2B5EF4-FFF2-40B4-BE49-F238E27FC236}">
                <a16:creationId xmlns:a16="http://schemas.microsoft.com/office/drawing/2014/main" id="{2D50FA7C-6B6A-3A5B-0379-46E7E93DCD6A}"/>
              </a:ext>
            </a:extLst>
          </p:cNvPr>
          <p:cNvSpPr>
            <a:spLocks noGrp="1"/>
          </p:cNvSpPr>
          <p:nvPr>
            <p:ph type="body" sz="quarter" idx="10" hasCustomPrompt="1"/>
          </p:nvPr>
        </p:nvSpPr>
        <p:spPr>
          <a:xfrm>
            <a:off x="2406715" y="3716338"/>
            <a:ext cx="7378568" cy="1138533"/>
          </a:xfrm>
        </p:spPr>
        <p:txBody>
          <a:bodyPr/>
          <a:lstStyle>
            <a:lvl1pPr algn="ctr">
              <a:defRPr b="1" spc="200" baseline="0">
                <a:solidFill>
                  <a:schemeClr val="bg1"/>
                </a:solidFill>
                <a:latin typeface="+mn-lt"/>
              </a:defRPr>
            </a:lvl1pPr>
          </a:lstStyle>
          <a:p>
            <a:pPr lvl="0"/>
            <a:r>
              <a:rPr lang="fr-FR" dirty="0"/>
              <a:t>SOUS TITRE</a:t>
            </a:r>
          </a:p>
        </p:txBody>
      </p:sp>
      <p:cxnSp>
        <p:nvCxnSpPr>
          <p:cNvPr id="25" name="Connecteur droit 24">
            <a:extLst>
              <a:ext uri="{FF2B5EF4-FFF2-40B4-BE49-F238E27FC236}">
                <a16:creationId xmlns:a16="http://schemas.microsoft.com/office/drawing/2014/main" id="{8A076BF3-5F17-1AE1-ECDF-F98256EA57E7}"/>
              </a:ext>
            </a:extLst>
          </p:cNvPr>
          <p:cNvCxnSpPr/>
          <p:nvPr userDrawn="1"/>
        </p:nvCxnSpPr>
        <p:spPr>
          <a:xfrm>
            <a:off x="5506135" y="3690026"/>
            <a:ext cx="117095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id="{4922302D-0297-0CCD-1A08-3F898A950B04}"/>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38555" y="331528"/>
            <a:ext cx="1699958" cy="950287"/>
          </a:xfrm>
          <a:prstGeom prst="rect">
            <a:avLst/>
          </a:prstGeom>
        </p:spPr>
      </p:pic>
    </p:spTree>
    <p:extLst>
      <p:ext uri="{BB962C8B-B14F-4D97-AF65-F5344CB8AC3E}">
        <p14:creationId xmlns:p14="http://schemas.microsoft.com/office/powerpoint/2010/main" val="3830384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3" name="Image 2" descr="Une image contenant motif, jaune&#10;&#10;Le contenu généré par l’IA peut être incorrect.">
            <a:extLst>
              <a:ext uri="{FF2B5EF4-FFF2-40B4-BE49-F238E27FC236}">
                <a16:creationId xmlns:a16="http://schemas.microsoft.com/office/drawing/2014/main" id="{C563CFBF-1280-D3D5-BD43-00D13C9022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04" y="0"/>
            <a:ext cx="12190195" cy="6859016"/>
          </a:xfrm>
          <a:prstGeom prst="rect">
            <a:avLst/>
          </a:prstGeom>
        </p:spPr>
      </p:pic>
      <p:pic>
        <p:nvPicPr>
          <p:cNvPr id="10" name="Image 9" descr="Une image contenant Graphique, capture d’écran, cercle, graphisme&#10;&#10;Description générée automatiquement">
            <a:extLst>
              <a:ext uri="{FF2B5EF4-FFF2-40B4-BE49-F238E27FC236}">
                <a16:creationId xmlns:a16="http://schemas.microsoft.com/office/drawing/2014/main" id="{D59CCF2F-96C2-65A9-B56D-F728BA8CD4E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96568" y="4683282"/>
            <a:ext cx="2087162" cy="2403686"/>
          </a:xfrm>
          <a:prstGeom prst="rect">
            <a:avLst/>
          </a:prstGeom>
        </p:spPr>
      </p:pic>
      <p:sp>
        <p:nvSpPr>
          <p:cNvPr id="16" name="Espace réservé du texte 15">
            <a:extLst>
              <a:ext uri="{FF2B5EF4-FFF2-40B4-BE49-F238E27FC236}">
                <a16:creationId xmlns:a16="http://schemas.microsoft.com/office/drawing/2014/main" id="{CF905BB8-6541-103F-E8FA-38C271C955E0}"/>
              </a:ext>
            </a:extLst>
          </p:cNvPr>
          <p:cNvSpPr>
            <a:spLocks noGrp="1"/>
          </p:cNvSpPr>
          <p:nvPr>
            <p:ph type="body" sz="quarter" idx="10" hasCustomPrompt="1"/>
          </p:nvPr>
        </p:nvSpPr>
        <p:spPr>
          <a:xfrm>
            <a:off x="747034" y="2003022"/>
            <a:ext cx="6377666" cy="2301302"/>
          </a:xfrm>
        </p:spPr>
        <p:txBody>
          <a:bodyPr anchor="b" anchorCtr="0">
            <a:noAutofit/>
          </a:bodyPr>
          <a:lstStyle>
            <a:lvl1pPr>
              <a:spcAft>
                <a:spcPts val="0"/>
              </a:spcAft>
              <a:defRPr sz="5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fr-FR" dirty="0"/>
              <a:t>Titre</a:t>
            </a:r>
            <a:br>
              <a:rPr lang="fr-FR" dirty="0"/>
            </a:br>
            <a:r>
              <a:rPr lang="fr-FR" dirty="0"/>
              <a:t>de la partie</a:t>
            </a:r>
          </a:p>
        </p:txBody>
      </p:sp>
      <p:cxnSp>
        <p:nvCxnSpPr>
          <p:cNvPr id="17" name="Connecteur droit 16">
            <a:extLst>
              <a:ext uri="{FF2B5EF4-FFF2-40B4-BE49-F238E27FC236}">
                <a16:creationId xmlns:a16="http://schemas.microsoft.com/office/drawing/2014/main" id="{507EF39F-627F-325C-992B-0A6D8372A4BF}"/>
              </a:ext>
            </a:extLst>
          </p:cNvPr>
          <p:cNvCxnSpPr>
            <a:cxnSpLocks/>
          </p:cNvCxnSpPr>
          <p:nvPr userDrawn="1"/>
        </p:nvCxnSpPr>
        <p:spPr>
          <a:xfrm>
            <a:off x="824753" y="4394127"/>
            <a:ext cx="123952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Image 1">
            <a:extLst>
              <a:ext uri="{FF2B5EF4-FFF2-40B4-BE49-F238E27FC236}">
                <a16:creationId xmlns:a16="http://schemas.microsoft.com/office/drawing/2014/main" id="{7C36BAAA-1E1F-D1B6-7981-E8C4AE393580}"/>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38555" y="331528"/>
            <a:ext cx="1699958" cy="950287"/>
          </a:xfrm>
          <a:prstGeom prst="rect">
            <a:avLst/>
          </a:prstGeom>
        </p:spPr>
      </p:pic>
    </p:spTree>
    <p:extLst>
      <p:ext uri="{BB962C8B-B14F-4D97-AF65-F5344CB8AC3E}">
        <p14:creationId xmlns:p14="http://schemas.microsoft.com/office/powerpoint/2010/main" val="3853244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FA50C90-BBDB-06C8-9563-F8ACF438059E}"/>
              </a:ext>
            </a:extLst>
          </p:cNvPr>
          <p:cNvSpPr>
            <a:spLocks noGrp="1"/>
          </p:cNvSpPr>
          <p:nvPr>
            <p:ph idx="1"/>
          </p:nvPr>
        </p:nvSpPr>
        <p:spPr>
          <a:xfrm>
            <a:off x="410308" y="1367672"/>
            <a:ext cx="11371384" cy="4542896"/>
          </a:xfr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1" name="Titre 10">
            <a:extLst>
              <a:ext uri="{FF2B5EF4-FFF2-40B4-BE49-F238E27FC236}">
                <a16:creationId xmlns:a16="http://schemas.microsoft.com/office/drawing/2014/main" id="{D673BB0C-5980-A528-05C8-7DE753AB1504}"/>
              </a:ext>
            </a:extLst>
          </p:cNvPr>
          <p:cNvSpPr>
            <a:spLocks noGrp="1"/>
          </p:cNvSpPr>
          <p:nvPr>
            <p:ph type="title"/>
          </p:nvPr>
        </p:nvSpPr>
        <p:spPr/>
        <p:txBody>
          <a:bodyPr/>
          <a:lstStyle/>
          <a:p>
            <a:r>
              <a:rPr lang="fr-FR"/>
              <a:t>Modifiez le style du titre</a:t>
            </a:r>
            <a:endParaRPr lang="en-GB"/>
          </a:p>
        </p:txBody>
      </p:sp>
      <p:sp>
        <p:nvSpPr>
          <p:cNvPr id="12" name="Forme libre : forme 11">
            <a:extLst>
              <a:ext uri="{FF2B5EF4-FFF2-40B4-BE49-F238E27FC236}">
                <a16:creationId xmlns:a16="http://schemas.microsoft.com/office/drawing/2014/main" id="{1E60E60F-F008-12FD-8302-D7A199B96C2B}"/>
              </a:ext>
            </a:extLst>
          </p:cNvPr>
          <p:cNvSpPr/>
          <p:nvPr userDrawn="1"/>
        </p:nvSpPr>
        <p:spPr>
          <a:xfrm>
            <a:off x="10599174" y="5388078"/>
            <a:ext cx="1592826" cy="1469923"/>
          </a:xfrm>
          <a:custGeom>
            <a:avLst/>
            <a:gdLst>
              <a:gd name="connsiteX0" fmla="*/ 983226 w 1592826"/>
              <a:gd name="connsiteY0" fmla="*/ 0 h 1469923"/>
              <a:gd name="connsiteX1" fmla="*/ 1532957 w 1592826"/>
              <a:gd name="connsiteY1" fmla="*/ 167920 h 1469923"/>
              <a:gd name="connsiteX2" fmla="*/ 1592826 w 1592826"/>
              <a:gd name="connsiteY2" fmla="*/ 217316 h 1469923"/>
              <a:gd name="connsiteX3" fmla="*/ 1592826 w 1592826"/>
              <a:gd name="connsiteY3" fmla="*/ 1469923 h 1469923"/>
              <a:gd name="connsiteX4" fmla="*/ 129625 w 1592826"/>
              <a:gd name="connsiteY4" fmla="*/ 1469923 h 1469923"/>
              <a:gd name="connsiteX5" fmla="*/ 118670 w 1592826"/>
              <a:gd name="connsiteY5" fmla="*/ 1451890 h 1469923"/>
              <a:gd name="connsiteX6" fmla="*/ 0 w 1592826"/>
              <a:gd name="connsiteY6" fmla="*/ 983226 h 1469923"/>
              <a:gd name="connsiteX7" fmla="*/ 983226 w 1592826"/>
              <a:gd name="connsiteY7" fmla="*/ 0 h 1469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92826" h="1469923">
                <a:moveTo>
                  <a:pt x="983226" y="0"/>
                </a:moveTo>
                <a:cubicBezTo>
                  <a:pt x="1186859" y="0"/>
                  <a:pt x="1376033" y="61904"/>
                  <a:pt x="1532957" y="167920"/>
                </a:cubicBezTo>
                <a:lnTo>
                  <a:pt x="1592826" y="217316"/>
                </a:lnTo>
                <a:lnTo>
                  <a:pt x="1592826" y="1469923"/>
                </a:lnTo>
                <a:lnTo>
                  <a:pt x="129625" y="1469923"/>
                </a:lnTo>
                <a:lnTo>
                  <a:pt x="118670" y="1451890"/>
                </a:lnTo>
                <a:cubicBezTo>
                  <a:pt x="42989" y="1312574"/>
                  <a:pt x="0" y="1152920"/>
                  <a:pt x="0" y="983226"/>
                </a:cubicBezTo>
                <a:cubicBezTo>
                  <a:pt x="0" y="440205"/>
                  <a:pt x="440205" y="0"/>
                  <a:pt x="983226" y="0"/>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p>
        </p:txBody>
      </p:sp>
      <p:pic>
        <p:nvPicPr>
          <p:cNvPr id="2" name="Image 1" descr="Une image contenant Graphique, capture d’écran, cercle, graphisme&#10;&#10;Description générée automatiquement">
            <a:extLst>
              <a:ext uri="{FF2B5EF4-FFF2-40B4-BE49-F238E27FC236}">
                <a16:creationId xmlns:a16="http://schemas.microsoft.com/office/drawing/2014/main" id="{FAC295F1-C79A-E060-F597-230255B2E3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9751" y="5580948"/>
            <a:ext cx="1178148" cy="1356818"/>
          </a:xfrm>
          <a:prstGeom prst="rect">
            <a:avLst/>
          </a:prstGeom>
        </p:spPr>
      </p:pic>
      <p:pic>
        <p:nvPicPr>
          <p:cNvPr id="4" name="Image 3">
            <a:extLst>
              <a:ext uri="{FF2B5EF4-FFF2-40B4-BE49-F238E27FC236}">
                <a16:creationId xmlns:a16="http://schemas.microsoft.com/office/drawing/2014/main" id="{E03B4B05-4D44-3CBF-6622-BCE9BE70043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99175" y="343957"/>
            <a:ext cx="1226851" cy="685817"/>
          </a:xfrm>
          <a:prstGeom prst="rect">
            <a:avLst/>
          </a:prstGeom>
        </p:spPr>
      </p:pic>
    </p:spTree>
    <p:extLst>
      <p:ext uri="{BB962C8B-B14F-4D97-AF65-F5344CB8AC3E}">
        <p14:creationId xmlns:p14="http://schemas.microsoft.com/office/powerpoint/2010/main" val="225438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555E74E-6F86-6E6B-E2D7-8729042C0B02}"/>
              </a:ext>
            </a:extLst>
          </p:cNvPr>
          <p:cNvSpPr>
            <a:spLocks noGrp="1"/>
          </p:cNvSpPr>
          <p:nvPr>
            <p:ph type="dt" sz="half" idx="10"/>
          </p:nvPr>
        </p:nvSpPr>
        <p:spPr>
          <a:xfrm>
            <a:off x="410308" y="6356350"/>
            <a:ext cx="2743200" cy="365125"/>
          </a:xfrm>
          <a:prstGeom prst="rect">
            <a:avLst/>
          </a:prstGeom>
        </p:spPr>
        <p:txBody>
          <a:bodyPr/>
          <a:lstStyle/>
          <a:p>
            <a:fld id="{C8A98F8C-D45A-D340-AA03-AAF17CE35332}" type="datetime1">
              <a:rPr lang="fr-FR" smtClean="0"/>
              <a:t>01/10/2026</a:t>
            </a:fld>
            <a:endParaRPr lang="en-US"/>
          </a:p>
        </p:txBody>
      </p:sp>
      <p:sp>
        <p:nvSpPr>
          <p:cNvPr id="3" name="Espace réservé du pied de page 2">
            <a:extLst>
              <a:ext uri="{FF2B5EF4-FFF2-40B4-BE49-F238E27FC236}">
                <a16:creationId xmlns:a16="http://schemas.microsoft.com/office/drawing/2014/main" id="{08646375-F9FA-27D4-F610-537B0A6612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Espace réservé du numéro de diapositive 3">
            <a:extLst>
              <a:ext uri="{FF2B5EF4-FFF2-40B4-BE49-F238E27FC236}">
                <a16:creationId xmlns:a16="http://schemas.microsoft.com/office/drawing/2014/main" id="{78477332-5F57-4F5B-650F-C6446E05FD78}"/>
              </a:ext>
            </a:extLst>
          </p:cNvPr>
          <p:cNvSpPr>
            <a:spLocks noGrp="1"/>
          </p:cNvSpPr>
          <p:nvPr>
            <p:ph type="sldNum" sz="quarter" idx="12"/>
          </p:nvPr>
        </p:nvSpPr>
        <p:spPr>
          <a:xfrm>
            <a:off x="11738338" y="6390217"/>
            <a:ext cx="445191" cy="365125"/>
          </a:xfrm>
          <a:prstGeom prst="rect">
            <a:avLst/>
          </a:prstGeom>
        </p:spPr>
        <p:txBody>
          <a:bodyPr/>
          <a:lstStyle/>
          <a:p>
            <a:fld id="{BD8650C1-FE00-47B0-973D-77306D8B837F}" type="slidenum">
              <a:rPr lang="en-US" smtClean="0"/>
              <a:t>‹N°›</a:t>
            </a:fld>
            <a:endParaRPr lang="en-US"/>
          </a:p>
        </p:txBody>
      </p:sp>
      <p:cxnSp>
        <p:nvCxnSpPr>
          <p:cNvPr id="6" name="Connecteur droit 5">
            <a:extLst>
              <a:ext uri="{FF2B5EF4-FFF2-40B4-BE49-F238E27FC236}">
                <a16:creationId xmlns:a16="http://schemas.microsoft.com/office/drawing/2014/main" id="{49437EDA-F864-3FB1-DB37-98BFEB0BC80C}"/>
              </a:ext>
            </a:extLst>
          </p:cNvPr>
          <p:cNvCxnSpPr>
            <a:cxnSpLocks/>
          </p:cNvCxnSpPr>
          <p:nvPr userDrawn="1"/>
        </p:nvCxnSpPr>
        <p:spPr>
          <a:xfrm>
            <a:off x="11713638" y="6466946"/>
            <a:ext cx="0" cy="21166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aphique 9">
            <a:extLst>
              <a:ext uri="{FF2B5EF4-FFF2-40B4-BE49-F238E27FC236}">
                <a16:creationId xmlns:a16="http://schemas.microsoft.com/office/drawing/2014/main" id="{67AC52A8-643E-45B9-AED8-C527CF0722C6}"/>
              </a:ext>
            </a:extLst>
          </p:cNvPr>
          <p:cNvGrpSpPr/>
          <p:nvPr userDrawn="1"/>
        </p:nvGrpSpPr>
        <p:grpSpPr>
          <a:xfrm>
            <a:off x="10854273" y="6451996"/>
            <a:ext cx="766931" cy="219810"/>
            <a:chOff x="3505759" y="528463"/>
            <a:chExt cx="5396928" cy="1546814"/>
          </a:xfrm>
        </p:grpSpPr>
        <p:sp>
          <p:nvSpPr>
            <p:cNvPr id="8" name="Forme libre 7">
              <a:extLst>
                <a:ext uri="{FF2B5EF4-FFF2-40B4-BE49-F238E27FC236}">
                  <a16:creationId xmlns:a16="http://schemas.microsoft.com/office/drawing/2014/main" id="{C6AB0FBA-3307-8F24-3446-02EF3514DFF7}"/>
                </a:ext>
              </a:extLst>
            </p:cNvPr>
            <p:cNvSpPr/>
            <p:nvPr/>
          </p:nvSpPr>
          <p:spPr>
            <a:xfrm>
              <a:off x="4925101" y="1778120"/>
              <a:ext cx="297100" cy="297157"/>
            </a:xfrm>
            <a:custGeom>
              <a:avLst/>
              <a:gdLst>
                <a:gd name="connsiteX0" fmla="*/ 148598 w 297100"/>
                <a:gd name="connsiteY0" fmla="*/ 297157 h 297157"/>
                <a:gd name="connsiteX1" fmla="*/ 0 w 297100"/>
                <a:gd name="connsiteY1" fmla="*/ 148579 h 297157"/>
                <a:gd name="connsiteX2" fmla="*/ 148598 w 297100"/>
                <a:gd name="connsiteY2" fmla="*/ 0 h 297157"/>
                <a:gd name="connsiteX3" fmla="*/ 297100 w 297100"/>
                <a:gd name="connsiteY3" fmla="*/ 148579 h 297157"/>
                <a:gd name="connsiteX4" fmla="*/ 148598 w 297100"/>
                <a:gd name="connsiteY4" fmla="*/ 297157 h 2971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00" h="297157">
                  <a:moveTo>
                    <a:pt x="148598" y="297157"/>
                  </a:moveTo>
                  <a:cubicBezTo>
                    <a:pt x="66541" y="297157"/>
                    <a:pt x="0" y="230615"/>
                    <a:pt x="0" y="148579"/>
                  </a:cubicBezTo>
                  <a:cubicBezTo>
                    <a:pt x="0" y="66542"/>
                    <a:pt x="66541" y="0"/>
                    <a:pt x="148598" y="0"/>
                  </a:cubicBezTo>
                  <a:cubicBezTo>
                    <a:pt x="230655" y="0"/>
                    <a:pt x="297100" y="66542"/>
                    <a:pt x="297100" y="148579"/>
                  </a:cubicBezTo>
                  <a:cubicBezTo>
                    <a:pt x="297100" y="230615"/>
                    <a:pt x="230655" y="297157"/>
                    <a:pt x="148598" y="297157"/>
                  </a:cubicBezTo>
                  <a:close/>
                </a:path>
              </a:pathLst>
            </a:custGeom>
            <a:solidFill>
              <a:schemeClr val="bg2"/>
            </a:solidFill>
            <a:ln w="0" cap="flat">
              <a:noFill/>
              <a:prstDash val="solid"/>
              <a:miter/>
            </a:ln>
          </p:spPr>
          <p:txBody>
            <a:bodyPr rtlCol="0" anchor="ctr"/>
            <a:lstStyle/>
            <a:p>
              <a:endParaRPr lang="en-GB"/>
            </a:p>
          </p:txBody>
        </p:sp>
        <p:sp>
          <p:nvSpPr>
            <p:cNvPr id="9" name="Forme libre 8">
              <a:extLst>
                <a:ext uri="{FF2B5EF4-FFF2-40B4-BE49-F238E27FC236}">
                  <a16:creationId xmlns:a16="http://schemas.microsoft.com/office/drawing/2014/main" id="{636DE2B4-56DF-8DBF-0B90-01C9FAEF569B}"/>
                </a:ext>
              </a:extLst>
            </p:cNvPr>
            <p:cNvSpPr/>
            <p:nvPr/>
          </p:nvSpPr>
          <p:spPr>
            <a:xfrm>
              <a:off x="4958133" y="964692"/>
              <a:ext cx="231131" cy="673499"/>
            </a:xfrm>
            <a:custGeom>
              <a:avLst/>
              <a:gdLst>
                <a:gd name="connsiteX0" fmla="*/ 231131 w 231131"/>
                <a:gd name="connsiteY0" fmla="*/ 0 h 673499"/>
                <a:gd name="connsiteX1" fmla="*/ 230845 w 231131"/>
                <a:gd name="connsiteY1" fmla="*/ 673499 h 673499"/>
                <a:gd name="connsiteX2" fmla="*/ 0 w 231131"/>
                <a:gd name="connsiteY2" fmla="*/ 673499 h 673499"/>
                <a:gd name="connsiteX3" fmla="*/ 190 w 231131"/>
                <a:gd name="connsiteY3" fmla="*/ 0 h 673499"/>
                <a:gd name="connsiteX4" fmla="*/ 231131 w 231131"/>
                <a:gd name="connsiteY4" fmla="*/ 0 h 673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131" h="673499">
                  <a:moveTo>
                    <a:pt x="231131" y="0"/>
                  </a:moveTo>
                  <a:lnTo>
                    <a:pt x="230845" y="673499"/>
                  </a:lnTo>
                  <a:lnTo>
                    <a:pt x="0" y="673499"/>
                  </a:lnTo>
                  <a:lnTo>
                    <a:pt x="190" y="0"/>
                  </a:lnTo>
                  <a:lnTo>
                    <a:pt x="231131" y="0"/>
                  </a:lnTo>
                  <a:close/>
                </a:path>
              </a:pathLst>
            </a:custGeom>
            <a:solidFill>
              <a:srgbClr val="463738"/>
            </a:solidFill>
            <a:ln w="0" cap="flat">
              <a:noFill/>
              <a:prstDash val="solid"/>
              <a:miter/>
            </a:ln>
          </p:spPr>
          <p:txBody>
            <a:bodyPr rtlCol="0" anchor="ctr"/>
            <a:lstStyle/>
            <a:p>
              <a:endParaRPr lang="en-GB"/>
            </a:p>
          </p:txBody>
        </p:sp>
        <p:sp>
          <p:nvSpPr>
            <p:cNvPr id="10" name="Forme libre 9">
              <a:extLst>
                <a:ext uri="{FF2B5EF4-FFF2-40B4-BE49-F238E27FC236}">
                  <a16:creationId xmlns:a16="http://schemas.microsoft.com/office/drawing/2014/main" id="{3D0045A5-B92C-29A2-2BA5-630B08FBFBE1}"/>
                </a:ext>
              </a:extLst>
            </p:cNvPr>
            <p:cNvSpPr/>
            <p:nvPr/>
          </p:nvSpPr>
          <p:spPr>
            <a:xfrm>
              <a:off x="4925101" y="528463"/>
              <a:ext cx="297100" cy="297062"/>
            </a:xfrm>
            <a:custGeom>
              <a:avLst/>
              <a:gdLst>
                <a:gd name="connsiteX0" fmla="*/ 148598 w 297100"/>
                <a:gd name="connsiteY0" fmla="*/ 297062 h 297062"/>
                <a:gd name="connsiteX1" fmla="*/ 0 w 297100"/>
                <a:gd name="connsiteY1" fmla="*/ 148579 h 297062"/>
                <a:gd name="connsiteX2" fmla="*/ 148598 w 297100"/>
                <a:gd name="connsiteY2" fmla="*/ 0 h 297062"/>
                <a:gd name="connsiteX3" fmla="*/ 297100 w 297100"/>
                <a:gd name="connsiteY3" fmla="*/ 148579 h 297062"/>
                <a:gd name="connsiteX4" fmla="*/ 148598 w 297100"/>
                <a:gd name="connsiteY4" fmla="*/ 297062 h 297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100" h="297062">
                  <a:moveTo>
                    <a:pt x="148598" y="297062"/>
                  </a:moveTo>
                  <a:cubicBezTo>
                    <a:pt x="66541" y="297062"/>
                    <a:pt x="0" y="230615"/>
                    <a:pt x="0" y="148579"/>
                  </a:cubicBezTo>
                  <a:cubicBezTo>
                    <a:pt x="0" y="66542"/>
                    <a:pt x="66541" y="0"/>
                    <a:pt x="148598" y="0"/>
                  </a:cubicBezTo>
                  <a:cubicBezTo>
                    <a:pt x="230655" y="0"/>
                    <a:pt x="297100" y="66542"/>
                    <a:pt x="297100" y="148579"/>
                  </a:cubicBezTo>
                  <a:cubicBezTo>
                    <a:pt x="297100" y="230615"/>
                    <a:pt x="230655" y="297062"/>
                    <a:pt x="148598" y="297062"/>
                  </a:cubicBezTo>
                  <a:close/>
                </a:path>
              </a:pathLst>
            </a:custGeom>
            <a:solidFill>
              <a:srgbClr val="463738"/>
            </a:solidFill>
            <a:ln w="0" cap="flat">
              <a:noFill/>
              <a:prstDash val="solid"/>
              <a:miter/>
            </a:ln>
          </p:spPr>
          <p:txBody>
            <a:bodyPr rtlCol="0" anchor="ctr"/>
            <a:lstStyle/>
            <a:p>
              <a:endParaRPr lang="en-GB"/>
            </a:p>
          </p:txBody>
        </p:sp>
        <p:sp>
          <p:nvSpPr>
            <p:cNvPr id="11" name="Forme libre 10">
              <a:extLst>
                <a:ext uri="{FF2B5EF4-FFF2-40B4-BE49-F238E27FC236}">
                  <a16:creationId xmlns:a16="http://schemas.microsoft.com/office/drawing/2014/main" id="{D2ECC600-9D20-B359-27CE-744F901A0F00}"/>
                </a:ext>
              </a:extLst>
            </p:cNvPr>
            <p:cNvSpPr/>
            <p:nvPr/>
          </p:nvSpPr>
          <p:spPr>
            <a:xfrm>
              <a:off x="3505759" y="680558"/>
              <a:ext cx="625519" cy="957728"/>
            </a:xfrm>
            <a:custGeom>
              <a:avLst/>
              <a:gdLst>
                <a:gd name="connsiteX0" fmla="*/ 391057 w 625519"/>
                <a:gd name="connsiteY0" fmla="*/ 612756 h 957728"/>
                <a:gd name="connsiteX1" fmla="*/ 250931 w 625519"/>
                <a:gd name="connsiteY1" fmla="*/ 375296 h 957728"/>
                <a:gd name="connsiteX2" fmla="*/ 231988 w 625519"/>
                <a:gd name="connsiteY2" fmla="*/ 375296 h 957728"/>
                <a:gd name="connsiteX3" fmla="*/ 231988 w 625519"/>
                <a:gd name="connsiteY3" fmla="*/ 864760 h 957728"/>
                <a:gd name="connsiteX4" fmla="*/ 254358 w 625519"/>
                <a:gd name="connsiteY4" fmla="*/ 864760 h 957728"/>
                <a:gd name="connsiteX5" fmla="*/ 391057 w 625519"/>
                <a:gd name="connsiteY5" fmla="*/ 612756 h 957728"/>
                <a:gd name="connsiteX6" fmla="*/ 0 w 625519"/>
                <a:gd name="connsiteY6" fmla="*/ 957538 h 957728"/>
                <a:gd name="connsiteX7" fmla="*/ 0 w 625519"/>
                <a:gd name="connsiteY7" fmla="*/ 0 h 957728"/>
                <a:gd name="connsiteX8" fmla="*/ 232083 w 625519"/>
                <a:gd name="connsiteY8" fmla="*/ 0 h 957728"/>
                <a:gd name="connsiteX9" fmla="*/ 232083 w 625519"/>
                <a:gd name="connsiteY9" fmla="*/ 284229 h 957728"/>
                <a:gd name="connsiteX10" fmla="*/ 305573 w 625519"/>
                <a:gd name="connsiteY10" fmla="*/ 284229 h 957728"/>
                <a:gd name="connsiteX11" fmla="*/ 585538 w 625519"/>
                <a:gd name="connsiteY11" fmla="*/ 418929 h 957728"/>
                <a:gd name="connsiteX12" fmla="*/ 625520 w 625519"/>
                <a:gd name="connsiteY12" fmla="*/ 614562 h 957728"/>
                <a:gd name="connsiteX13" fmla="*/ 326515 w 625519"/>
                <a:gd name="connsiteY13" fmla="*/ 957728 h 957728"/>
                <a:gd name="connsiteX14" fmla="*/ 0 w 625519"/>
                <a:gd name="connsiteY14" fmla="*/ 957728 h 957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519" h="957728">
                  <a:moveTo>
                    <a:pt x="391057" y="612756"/>
                  </a:moveTo>
                  <a:cubicBezTo>
                    <a:pt x="391057" y="465793"/>
                    <a:pt x="356882" y="375296"/>
                    <a:pt x="250931" y="375296"/>
                  </a:cubicBezTo>
                  <a:lnTo>
                    <a:pt x="231988" y="375296"/>
                  </a:lnTo>
                  <a:cubicBezTo>
                    <a:pt x="231988" y="375296"/>
                    <a:pt x="231988" y="864760"/>
                    <a:pt x="231988" y="864760"/>
                  </a:cubicBezTo>
                  <a:lnTo>
                    <a:pt x="254358" y="864760"/>
                  </a:lnTo>
                  <a:cubicBezTo>
                    <a:pt x="357073" y="864760"/>
                    <a:pt x="391057" y="766658"/>
                    <a:pt x="391057" y="612756"/>
                  </a:cubicBezTo>
                  <a:close/>
                  <a:moveTo>
                    <a:pt x="0" y="957538"/>
                  </a:moveTo>
                  <a:lnTo>
                    <a:pt x="0" y="0"/>
                  </a:lnTo>
                  <a:lnTo>
                    <a:pt x="232083" y="0"/>
                  </a:lnTo>
                  <a:lnTo>
                    <a:pt x="232083" y="284229"/>
                  </a:lnTo>
                  <a:cubicBezTo>
                    <a:pt x="232083" y="284229"/>
                    <a:pt x="305573" y="284229"/>
                    <a:pt x="305573" y="284229"/>
                  </a:cubicBezTo>
                  <a:cubicBezTo>
                    <a:pt x="466355" y="284229"/>
                    <a:pt x="545938" y="346874"/>
                    <a:pt x="585538" y="418929"/>
                  </a:cubicBezTo>
                  <a:cubicBezTo>
                    <a:pt x="625425" y="491365"/>
                    <a:pt x="625520" y="573972"/>
                    <a:pt x="625520" y="614562"/>
                  </a:cubicBezTo>
                  <a:cubicBezTo>
                    <a:pt x="625520" y="721409"/>
                    <a:pt x="591726" y="957728"/>
                    <a:pt x="326515" y="957728"/>
                  </a:cubicBezTo>
                  <a:lnTo>
                    <a:pt x="0" y="957728"/>
                  </a:lnTo>
                  <a:close/>
                </a:path>
              </a:pathLst>
            </a:custGeom>
            <a:solidFill>
              <a:srgbClr val="463738"/>
            </a:solidFill>
            <a:ln w="0" cap="flat">
              <a:noFill/>
              <a:prstDash val="solid"/>
              <a:miter/>
            </a:ln>
          </p:spPr>
          <p:txBody>
            <a:bodyPr rtlCol="0" anchor="ctr"/>
            <a:lstStyle/>
            <a:p>
              <a:endParaRPr lang="en-GB"/>
            </a:p>
          </p:txBody>
        </p:sp>
        <p:sp>
          <p:nvSpPr>
            <p:cNvPr id="12" name="Forme libre 11">
              <a:extLst>
                <a:ext uri="{FF2B5EF4-FFF2-40B4-BE49-F238E27FC236}">
                  <a16:creationId xmlns:a16="http://schemas.microsoft.com/office/drawing/2014/main" id="{73B30548-11A4-9857-AC32-B01898500748}"/>
                </a:ext>
              </a:extLst>
            </p:cNvPr>
            <p:cNvSpPr/>
            <p:nvPr/>
          </p:nvSpPr>
          <p:spPr>
            <a:xfrm>
              <a:off x="4232184" y="964787"/>
              <a:ext cx="625424" cy="957633"/>
            </a:xfrm>
            <a:custGeom>
              <a:avLst/>
              <a:gdLst>
                <a:gd name="connsiteX0" fmla="*/ 231988 w 625424"/>
                <a:gd name="connsiteY0" fmla="*/ 90972 h 957633"/>
                <a:gd name="connsiteX1" fmla="*/ 231988 w 625424"/>
                <a:gd name="connsiteY1" fmla="*/ 580531 h 957633"/>
                <a:gd name="connsiteX2" fmla="*/ 250931 w 625424"/>
                <a:gd name="connsiteY2" fmla="*/ 580531 h 957633"/>
                <a:gd name="connsiteX3" fmla="*/ 390962 w 625424"/>
                <a:gd name="connsiteY3" fmla="*/ 342976 h 957633"/>
                <a:gd name="connsiteX4" fmla="*/ 254263 w 625424"/>
                <a:gd name="connsiteY4" fmla="*/ 91067 h 957633"/>
                <a:gd name="connsiteX5" fmla="*/ 231893 w 625424"/>
                <a:gd name="connsiteY5" fmla="*/ 91067 h 957633"/>
                <a:gd name="connsiteX6" fmla="*/ 625329 w 625424"/>
                <a:gd name="connsiteY6" fmla="*/ 343071 h 957633"/>
                <a:gd name="connsiteX7" fmla="*/ 585443 w 625424"/>
                <a:gd name="connsiteY7" fmla="*/ 538704 h 957633"/>
                <a:gd name="connsiteX8" fmla="*/ 305478 w 625424"/>
                <a:gd name="connsiteY8" fmla="*/ 673404 h 957633"/>
                <a:gd name="connsiteX9" fmla="*/ 231988 w 625424"/>
                <a:gd name="connsiteY9" fmla="*/ 673404 h 957633"/>
                <a:gd name="connsiteX10" fmla="*/ 231988 w 625424"/>
                <a:gd name="connsiteY10" fmla="*/ 957633 h 957633"/>
                <a:gd name="connsiteX11" fmla="*/ 0 w 625424"/>
                <a:gd name="connsiteY11" fmla="*/ 957633 h 957633"/>
                <a:gd name="connsiteX12" fmla="*/ 0 w 625424"/>
                <a:gd name="connsiteY12" fmla="*/ 0 h 957633"/>
                <a:gd name="connsiteX13" fmla="*/ 326420 w 625424"/>
                <a:gd name="connsiteY13" fmla="*/ 0 h 957633"/>
                <a:gd name="connsiteX14" fmla="*/ 625425 w 625424"/>
                <a:gd name="connsiteY14" fmla="*/ 343166 h 95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5424" h="957633">
                  <a:moveTo>
                    <a:pt x="231988" y="90972"/>
                  </a:moveTo>
                  <a:lnTo>
                    <a:pt x="231988" y="580531"/>
                  </a:lnTo>
                  <a:lnTo>
                    <a:pt x="250931" y="580531"/>
                  </a:lnTo>
                  <a:cubicBezTo>
                    <a:pt x="356882" y="580531"/>
                    <a:pt x="390962" y="490034"/>
                    <a:pt x="390962" y="342976"/>
                  </a:cubicBezTo>
                  <a:cubicBezTo>
                    <a:pt x="390962" y="195918"/>
                    <a:pt x="356978" y="91067"/>
                    <a:pt x="254263" y="91067"/>
                  </a:cubicBezTo>
                  <a:lnTo>
                    <a:pt x="231893" y="91067"/>
                  </a:lnTo>
                  <a:close/>
                  <a:moveTo>
                    <a:pt x="625329" y="343071"/>
                  </a:moveTo>
                  <a:cubicBezTo>
                    <a:pt x="625329" y="383662"/>
                    <a:pt x="625329" y="466269"/>
                    <a:pt x="585443" y="538704"/>
                  </a:cubicBezTo>
                  <a:cubicBezTo>
                    <a:pt x="545747" y="610665"/>
                    <a:pt x="466260" y="673404"/>
                    <a:pt x="305478" y="673404"/>
                  </a:cubicBezTo>
                  <a:lnTo>
                    <a:pt x="231988" y="673404"/>
                  </a:lnTo>
                  <a:lnTo>
                    <a:pt x="231988" y="957633"/>
                  </a:lnTo>
                  <a:lnTo>
                    <a:pt x="0" y="957633"/>
                  </a:lnTo>
                  <a:lnTo>
                    <a:pt x="0" y="0"/>
                  </a:lnTo>
                  <a:lnTo>
                    <a:pt x="326420" y="0"/>
                  </a:lnTo>
                  <a:cubicBezTo>
                    <a:pt x="591631" y="0"/>
                    <a:pt x="625425" y="236319"/>
                    <a:pt x="625425" y="343166"/>
                  </a:cubicBezTo>
                  <a:close/>
                </a:path>
              </a:pathLst>
            </a:custGeom>
            <a:solidFill>
              <a:srgbClr val="463738"/>
            </a:solidFill>
            <a:ln w="0" cap="flat">
              <a:noFill/>
              <a:prstDash val="solid"/>
              <a:miter/>
            </a:ln>
          </p:spPr>
          <p:txBody>
            <a:bodyPr rtlCol="0" anchor="ctr"/>
            <a:lstStyle/>
            <a:p>
              <a:endParaRPr lang="en-GB"/>
            </a:p>
          </p:txBody>
        </p:sp>
        <p:sp>
          <p:nvSpPr>
            <p:cNvPr id="13" name="Forme libre 12">
              <a:extLst>
                <a:ext uri="{FF2B5EF4-FFF2-40B4-BE49-F238E27FC236}">
                  <a16:creationId xmlns:a16="http://schemas.microsoft.com/office/drawing/2014/main" id="{3794EA27-8244-141D-BAEE-20CB5F663C11}"/>
                </a:ext>
              </a:extLst>
            </p:cNvPr>
            <p:cNvSpPr/>
            <p:nvPr/>
          </p:nvSpPr>
          <p:spPr>
            <a:xfrm>
              <a:off x="7616331" y="941498"/>
              <a:ext cx="617142" cy="717892"/>
            </a:xfrm>
            <a:custGeom>
              <a:avLst/>
              <a:gdLst>
                <a:gd name="connsiteX0" fmla="*/ 313759 w 617142"/>
                <a:gd name="connsiteY0" fmla="*/ 91733 h 717892"/>
                <a:gd name="connsiteX1" fmla="*/ 229798 w 617142"/>
                <a:gd name="connsiteY1" fmla="*/ 406381 h 717892"/>
                <a:gd name="connsiteX2" fmla="*/ 598390 w 617142"/>
                <a:gd name="connsiteY2" fmla="*/ 576253 h 717892"/>
                <a:gd name="connsiteX3" fmla="*/ 598199 w 617142"/>
                <a:gd name="connsiteY3" fmla="*/ 688994 h 717892"/>
                <a:gd name="connsiteX4" fmla="*/ 383918 w 617142"/>
                <a:gd name="connsiteY4" fmla="*/ 717892 h 717892"/>
                <a:gd name="connsiteX5" fmla="*/ 0 w 617142"/>
                <a:gd name="connsiteY5" fmla="*/ 346113 h 717892"/>
                <a:gd name="connsiteX6" fmla="*/ 327753 w 617142"/>
                <a:gd name="connsiteY6" fmla="*/ 0 h 717892"/>
                <a:gd name="connsiteX7" fmla="*/ 617143 w 617142"/>
                <a:gd name="connsiteY7" fmla="*/ 278430 h 717892"/>
                <a:gd name="connsiteX8" fmla="*/ 396769 w 617142"/>
                <a:gd name="connsiteY8" fmla="*/ 278430 h 717892"/>
                <a:gd name="connsiteX9" fmla="*/ 313569 w 617142"/>
                <a:gd name="connsiteY9" fmla="*/ 91543 h 71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7142" h="717892">
                  <a:moveTo>
                    <a:pt x="313759" y="91733"/>
                  </a:moveTo>
                  <a:cubicBezTo>
                    <a:pt x="242078" y="91733"/>
                    <a:pt x="208189" y="218733"/>
                    <a:pt x="229798" y="406381"/>
                  </a:cubicBezTo>
                  <a:cubicBezTo>
                    <a:pt x="256072" y="634810"/>
                    <a:pt x="460263" y="634049"/>
                    <a:pt x="598390" y="576253"/>
                  </a:cubicBezTo>
                  <a:lnTo>
                    <a:pt x="598199" y="688994"/>
                  </a:lnTo>
                  <a:cubicBezTo>
                    <a:pt x="513286" y="712094"/>
                    <a:pt x="443985" y="717892"/>
                    <a:pt x="383918" y="717892"/>
                  </a:cubicBezTo>
                  <a:cubicBezTo>
                    <a:pt x="35412" y="717892"/>
                    <a:pt x="0" y="431667"/>
                    <a:pt x="0" y="346113"/>
                  </a:cubicBezTo>
                  <a:cubicBezTo>
                    <a:pt x="0" y="200862"/>
                    <a:pt x="51595" y="0"/>
                    <a:pt x="327753" y="0"/>
                  </a:cubicBezTo>
                  <a:cubicBezTo>
                    <a:pt x="510906" y="0"/>
                    <a:pt x="615429" y="119015"/>
                    <a:pt x="617143" y="278430"/>
                  </a:cubicBezTo>
                  <a:lnTo>
                    <a:pt x="396769" y="278430"/>
                  </a:lnTo>
                  <a:cubicBezTo>
                    <a:pt x="396197" y="178713"/>
                    <a:pt x="375255" y="91543"/>
                    <a:pt x="313569" y="91543"/>
                  </a:cubicBezTo>
                  <a:close/>
                </a:path>
              </a:pathLst>
            </a:custGeom>
            <a:solidFill>
              <a:srgbClr val="463738"/>
            </a:solidFill>
            <a:ln w="0" cap="flat">
              <a:noFill/>
              <a:prstDash val="solid"/>
              <a:miter/>
            </a:ln>
          </p:spPr>
          <p:txBody>
            <a:bodyPr rtlCol="0" anchor="ctr"/>
            <a:lstStyle/>
            <a:p>
              <a:endParaRPr lang="en-GB"/>
            </a:p>
          </p:txBody>
        </p:sp>
        <p:sp>
          <p:nvSpPr>
            <p:cNvPr id="14" name="Forme libre 13">
              <a:extLst>
                <a:ext uri="{FF2B5EF4-FFF2-40B4-BE49-F238E27FC236}">
                  <a16:creationId xmlns:a16="http://schemas.microsoft.com/office/drawing/2014/main" id="{587CC603-7A77-56C8-0630-8451526A1573}"/>
                </a:ext>
              </a:extLst>
            </p:cNvPr>
            <p:cNvSpPr/>
            <p:nvPr/>
          </p:nvSpPr>
          <p:spPr>
            <a:xfrm>
              <a:off x="8277453" y="941593"/>
              <a:ext cx="625234" cy="717892"/>
            </a:xfrm>
            <a:custGeom>
              <a:avLst/>
              <a:gdLst>
                <a:gd name="connsiteX0" fmla="*/ 392294 w 625234"/>
                <a:gd name="connsiteY0" fmla="*/ 255331 h 717892"/>
                <a:gd name="connsiteX1" fmla="*/ 392294 w 625234"/>
                <a:gd name="connsiteY1" fmla="*/ 241072 h 717892"/>
                <a:gd name="connsiteX2" fmla="*/ 315283 w 625234"/>
                <a:gd name="connsiteY2" fmla="*/ 91543 h 717892"/>
                <a:gd name="connsiteX3" fmla="*/ 229608 w 625234"/>
                <a:gd name="connsiteY3" fmla="*/ 250863 h 717892"/>
                <a:gd name="connsiteX4" fmla="*/ 229132 w 625234"/>
                <a:gd name="connsiteY4" fmla="*/ 255236 h 717892"/>
                <a:gd name="connsiteX5" fmla="*/ 392199 w 625234"/>
                <a:gd name="connsiteY5" fmla="*/ 255236 h 717892"/>
                <a:gd name="connsiteX6" fmla="*/ 625139 w 625234"/>
                <a:gd name="connsiteY6" fmla="*/ 355049 h 717892"/>
                <a:gd name="connsiteX7" fmla="*/ 226562 w 625234"/>
                <a:gd name="connsiteY7" fmla="*/ 355049 h 717892"/>
                <a:gd name="connsiteX8" fmla="*/ 226752 w 625234"/>
                <a:gd name="connsiteY8" fmla="*/ 359231 h 717892"/>
                <a:gd name="connsiteX9" fmla="*/ 598580 w 625234"/>
                <a:gd name="connsiteY9" fmla="*/ 576063 h 717892"/>
                <a:gd name="connsiteX10" fmla="*/ 598580 w 625234"/>
                <a:gd name="connsiteY10" fmla="*/ 688994 h 717892"/>
                <a:gd name="connsiteX11" fmla="*/ 389248 w 625234"/>
                <a:gd name="connsiteY11" fmla="*/ 717892 h 717892"/>
                <a:gd name="connsiteX12" fmla="*/ 0 w 625234"/>
                <a:gd name="connsiteY12" fmla="*/ 338128 h 717892"/>
                <a:gd name="connsiteX13" fmla="*/ 323660 w 625234"/>
                <a:gd name="connsiteY13" fmla="*/ 0 h 717892"/>
                <a:gd name="connsiteX14" fmla="*/ 625234 w 625234"/>
                <a:gd name="connsiteY14" fmla="*/ 287461 h 717892"/>
                <a:gd name="connsiteX15" fmla="*/ 625234 w 625234"/>
                <a:gd name="connsiteY15" fmla="*/ 355144 h 717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234" h="717892">
                  <a:moveTo>
                    <a:pt x="392294" y="255331"/>
                  </a:moveTo>
                  <a:lnTo>
                    <a:pt x="392294" y="241072"/>
                  </a:lnTo>
                  <a:cubicBezTo>
                    <a:pt x="389343" y="171298"/>
                    <a:pt x="375064" y="91543"/>
                    <a:pt x="315283" y="91543"/>
                  </a:cubicBezTo>
                  <a:cubicBezTo>
                    <a:pt x="255500" y="91543"/>
                    <a:pt x="237794" y="158370"/>
                    <a:pt x="229608" y="250863"/>
                  </a:cubicBezTo>
                  <a:lnTo>
                    <a:pt x="229132" y="255236"/>
                  </a:lnTo>
                  <a:lnTo>
                    <a:pt x="392199" y="255236"/>
                  </a:lnTo>
                  <a:close/>
                  <a:moveTo>
                    <a:pt x="625139" y="355049"/>
                  </a:moveTo>
                  <a:lnTo>
                    <a:pt x="226562" y="355049"/>
                  </a:lnTo>
                  <a:lnTo>
                    <a:pt x="226752" y="359231"/>
                  </a:lnTo>
                  <a:cubicBezTo>
                    <a:pt x="240936" y="640514"/>
                    <a:pt x="450648" y="634620"/>
                    <a:pt x="598580" y="576063"/>
                  </a:cubicBezTo>
                  <a:lnTo>
                    <a:pt x="598580" y="688994"/>
                  </a:lnTo>
                  <a:cubicBezTo>
                    <a:pt x="513666" y="712094"/>
                    <a:pt x="454742" y="717892"/>
                    <a:pt x="389248" y="717892"/>
                  </a:cubicBezTo>
                  <a:cubicBezTo>
                    <a:pt x="50453" y="717892"/>
                    <a:pt x="0" y="466649"/>
                    <a:pt x="0" y="338128"/>
                  </a:cubicBezTo>
                  <a:cubicBezTo>
                    <a:pt x="0" y="189550"/>
                    <a:pt x="64827" y="-190"/>
                    <a:pt x="323660" y="0"/>
                  </a:cubicBezTo>
                  <a:cubicBezTo>
                    <a:pt x="514714" y="95"/>
                    <a:pt x="625234" y="120441"/>
                    <a:pt x="625234" y="287461"/>
                  </a:cubicBezTo>
                  <a:lnTo>
                    <a:pt x="625234" y="355144"/>
                  </a:lnTo>
                  <a:close/>
                </a:path>
              </a:pathLst>
            </a:custGeom>
            <a:solidFill>
              <a:srgbClr val="463738"/>
            </a:solidFill>
            <a:ln w="0" cap="flat">
              <a:noFill/>
              <a:prstDash val="solid"/>
              <a:miter/>
            </a:ln>
          </p:spPr>
          <p:txBody>
            <a:bodyPr rtlCol="0" anchor="ctr"/>
            <a:lstStyle/>
            <a:p>
              <a:endParaRPr lang="en-GB"/>
            </a:p>
          </p:txBody>
        </p:sp>
        <p:sp>
          <p:nvSpPr>
            <p:cNvPr id="15" name="Forme libre 14">
              <a:extLst>
                <a:ext uri="{FF2B5EF4-FFF2-40B4-BE49-F238E27FC236}">
                  <a16:creationId xmlns:a16="http://schemas.microsoft.com/office/drawing/2014/main" id="{BC2A65F6-CB00-6870-0EC6-4E999204E62F}"/>
                </a:ext>
              </a:extLst>
            </p:cNvPr>
            <p:cNvSpPr/>
            <p:nvPr/>
          </p:nvSpPr>
          <p:spPr>
            <a:xfrm>
              <a:off x="6141014" y="941498"/>
              <a:ext cx="608385" cy="696693"/>
            </a:xfrm>
            <a:custGeom>
              <a:avLst/>
              <a:gdLst>
                <a:gd name="connsiteX0" fmla="*/ 378301 w 608385"/>
                <a:gd name="connsiteY0" fmla="*/ 601634 h 696693"/>
                <a:gd name="connsiteX1" fmla="*/ 377540 w 608385"/>
                <a:gd name="connsiteY1" fmla="*/ 336417 h 696693"/>
                <a:gd name="connsiteX2" fmla="*/ 373161 w 608385"/>
                <a:gd name="connsiteY2" fmla="*/ 336797 h 696693"/>
                <a:gd name="connsiteX3" fmla="*/ 232274 w 608385"/>
                <a:gd name="connsiteY3" fmla="*/ 482524 h 696693"/>
                <a:gd name="connsiteX4" fmla="*/ 334607 w 608385"/>
                <a:gd name="connsiteY4" fmla="*/ 601539 h 696693"/>
                <a:gd name="connsiteX5" fmla="*/ 378301 w 608385"/>
                <a:gd name="connsiteY5" fmla="*/ 601539 h 696693"/>
                <a:gd name="connsiteX6" fmla="*/ 608385 w 608385"/>
                <a:gd name="connsiteY6" fmla="*/ 696694 h 696693"/>
                <a:gd name="connsiteX7" fmla="*/ 235891 w 608385"/>
                <a:gd name="connsiteY7" fmla="*/ 696694 h 696693"/>
                <a:gd name="connsiteX8" fmla="*/ 0 w 608385"/>
                <a:gd name="connsiteY8" fmla="*/ 488798 h 696693"/>
                <a:gd name="connsiteX9" fmla="*/ 154405 w 608385"/>
                <a:gd name="connsiteY9" fmla="*/ 276909 h 696693"/>
                <a:gd name="connsiteX10" fmla="*/ 279109 w 608385"/>
                <a:gd name="connsiteY10" fmla="*/ 252669 h 696693"/>
                <a:gd name="connsiteX11" fmla="*/ 373542 w 608385"/>
                <a:gd name="connsiteY11" fmla="*/ 250007 h 696693"/>
                <a:gd name="connsiteX12" fmla="*/ 377540 w 608385"/>
                <a:gd name="connsiteY12" fmla="*/ 250007 h 696693"/>
                <a:gd name="connsiteX13" fmla="*/ 377540 w 608385"/>
                <a:gd name="connsiteY13" fmla="*/ 228524 h 696693"/>
                <a:gd name="connsiteX14" fmla="*/ 128988 w 608385"/>
                <a:gd name="connsiteY14" fmla="*/ 112741 h 696693"/>
                <a:gd name="connsiteX15" fmla="*/ 83295 w 608385"/>
                <a:gd name="connsiteY15" fmla="*/ 128996 h 696693"/>
                <a:gd name="connsiteX16" fmla="*/ 83295 w 608385"/>
                <a:gd name="connsiteY16" fmla="*/ 25001 h 696693"/>
                <a:gd name="connsiteX17" fmla="*/ 300909 w 608385"/>
                <a:gd name="connsiteY17" fmla="*/ 0 h 696693"/>
                <a:gd name="connsiteX18" fmla="*/ 608385 w 608385"/>
                <a:gd name="connsiteY18" fmla="*/ 249342 h 696693"/>
                <a:gd name="connsiteX19" fmla="*/ 608385 w 608385"/>
                <a:gd name="connsiteY19" fmla="*/ 696694 h 69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08385" h="696693">
                  <a:moveTo>
                    <a:pt x="378301" y="601634"/>
                  </a:moveTo>
                  <a:lnTo>
                    <a:pt x="377540" y="336417"/>
                  </a:lnTo>
                  <a:lnTo>
                    <a:pt x="373161" y="336797"/>
                  </a:lnTo>
                  <a:cubicBezTo>
                    <a:pt x="316044" y="341835"/>
                    <a:pt x="232369" y="367502"/>
                    <a:pt x="232274" y="482524"/>
                  </a:cubicBezTo>
                  <a:cubicBezTo>
                    <a:pt x="232179" y="590132"/>
                    <a:pt x="284726" y="599448"/>
                    <a:pt x="334607" y="601539"/>
                  </a:cubicBezTo>
                  <a:lnTo>
                    <a:pt x="378301" y="601539"/>
                  </a:lnTo>
                  <a:close/>
                  <a:moveTo>
                    <a:pt x="608385" y="696694"/>
                  </a:moveTo>
                  <a:lnTo>
                    <a:pt x="235891" y="696694"/>
                  </a:lnTo>
                  <a:cubicBezTo>
                    <a:pt x="98621" y="696504"/>
                    <a:pt x="-190" y="640799"/>
                    <a:pt x="0" y="488798"/>
                  </a:cubicBezTo>
                  <a:cubicBezTo>
                    <a:pt x="191" y="365125"/>
                    <a:pt x="71777" y="305713"/>
                    <a:pt x="154405" y="276909"/>
                  </a:cubicBezTo>
                  <a:cubicBezTo>
                    <a:pt x="195814" y="262460"/>
                    <a:pt x="239889" y="255806"/>
                    <a:pt x="279109" y="252669"/>
                  </a:cubicBezTo>
                  <a:cubicBezTo>
                    <a:pt x="318329" y="249532"/>
                    <a:pt x="352409" y="250103"/>
                    <a:pt x="373542" y="250007"/>
                  </a:cubicBezTo>
                  <a:lnTo>
                    <a:pt x="377540" y="250007"/>
                  </a:lnTo>
                  <a:lnTo>
                    <a:pt x="377540" y="228524"/>
                  </a:lnTo>
                  <a:cubicBezTo>
                    <a:pt x="377730" y="69584"/>
                    <a:pt x="218851" y="86600"/>
                    <a:pt x="128988" y="112741"/>
                  </a:cubicBezTo>
                  <a:cubicBezTo>
                    <a:pt x="111949" y="117969"/>
                    <a:pt x="96337" y="123483"/>
                    <a:pt x="83295" y="128996"/>
                  </a:cubicBezTo>
                  <a:lnTo>
                    <a:pt x="83295" y="25001"/>
                  </a:lnTo>
                  <a:cubicBezTo>
                    <a:pt x="162687" y="6369"/>
                    <a:pt x="216757" y="0"/>
                    <a:pt x="300909" y="0"/>
                  </a:cubicBezTo>
                  <a:cubicBezTo>
                    <a:pt x="500150" y="0"/>
                    <a:pt x="608385" y="93349"/>
                    <a:pt x="608385" y="249342"/>
                  </a:cubicBezTo>
                  <a:lnTo>
                    <a:pt x="608385" y="696694"/>
                  </a:lnTo>
                  <a:close/>
                </a:path>
              </a:pathLst>
            </a:custGeom>
            <a:solidFill>
              <a:srgbClr val="463738"/>
            </a:solidFill>
            <a:ln w="0" cap="flat">
              <a:noFill/>
              <a:prstDash val="solid"/>
              <a:miter/>
            </a:ln>
          </p:spPr>
          <p:txBody>
            <a:bodyPr rtlCol="0" anchor="ctr"/>
            <a:lstStyle/>
            <a:p>
              <a:endParaRPr lang="en-GB"/>
            </a:p>
          </p:txBody>
        </p:sp>
        <p:sp>
          <p:nvSpPr>
            <p:cNvPr id="16" name="Forme libre 15">
              <a:extLst>
                <a:ext uri="{FF2B5EF4-FFF2-40B4-BE49-F238E27FC236}">
                  <a16:creationId xmlns:a16="http://schemas.microsoft.com/office/drawing/2014/main" id="{C1A8C200-38DA-F53F-FC38-13FD3466A249}"/>
                </a:ext>
              </a:extLst>
            </p:cNvPr>
            <p:cNvSpPr/>
            <p:nvPr/>
          </p:nvSpPr>
          <p:spPr>
            <a:xfrm>
              <a:off x="5767473" y="941498"/>
              <a:ext cx="369257" cy="696693"/>
            </a:xfrm>
            <a:custGeom>
              <a:avLst/>
              <a:gdLst>
                <a:gd name="connsiteX0" fmla="*/ 369258 w 369257"/>
                <a:gd name="connsiteY0" fmla="*/ 99433 h 696693"/>
                <a:gd name="connsiteX1" fmla="*/ 231226 w 369257"/>
                <a:gd name="connsiteY1" fmla="*/ 248296 h 696693"/>
                <a:gd name="connsiteX2" fmla="*/ 230845 w 369257"/>
                <a:gd name="connsiteY2" fmla="*/ 696694 h 696693"/>
                <a:gd name="connsiteX3" fmla="*/ 0 w 369257"/>
                <a:gd name="connsiteY3" fmla="*/ 696694 h 696693"/>
                <a:gd name="connsiteX4" fmla="*/ 286 w 369257"/>
                <a:gd name="connsiteY4" fmla="*/ 240977 h 696693"/>
                <a:gd name="connsiteX5" fmla="*/ 322327 w 369257"/>
                <a:gd name="connsiteY5" fmla="*/ 0 h 696693"/>
                <a:gd name="connsiteX6" fmla="*/ 369162 w 369257"/>
                <a:gd name="connsiteY6" fmla="*/ 0 h 696693"/>
                <a:gd name="connsiteX7" fmla="*/ 369162 w 369257"/>
                <a:gd name="connsiteY7" fmla="*/ 99433 h 696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257" h="696693">
                  <a:moveTo>
                    <a:pt x="369258" y="99433"/>
                  </a:moveTo>
                  <a:cubicBezTo>
                    <a:pt x="314807" y="101904"/>
                    <a:pt x="231322" y="121201"/>
                    <a:pt x="231226" y="248296"/>
                  </a:cubicBezTo>
                  <a:lnTo>
                    <a:pt x="230845" y="696694"/>
                  </a:lnTo>
                  <a:lnTo>
                    <a:pt x="0" y="696694"/>
                  </a:lnTo>
                  <a:lnTo>
                    <a:pt x="286" y="240977"/>
                  </a:lnTo>
                  <a:cubicBezTo>
                    <a:pt x="476" y="103995"/>
                    <a:pt x="126037" y="0"/>
                    <a:pt x="322327" y="0"/>
                  </a:cubicBezTo>
                  <a:lnTo>
                    <a:pt x="369162" y="0"/>
                  </a:lnTo>
                  <a:lnTo>
                    <a:pt x="369162" y="99433"/>
                  </a:lnTo>
                  <a:close/>
                </a:path>
              </a:pathLst>
            </a:custGeom>
            <a:solidFill>
              <a:srgbClr val="463738"/>
            </a:solidFill>
            <a:ln w="0" cap="flat">
              <a:noFill/>
              <a:prstDash val="solid"/>
              <a:miter/>
            </a:ln>
          </p:spPr>
          <p:txBody>
            <a:bodyPr rtlCol="0" anchor="ctr"/>
            <a:lstStyle/>
            <a:p>
              <a:endParaRPr lang="en-GB"/>
            </a:p>
          </p:txBody>
        </p:sp>
        <p:sp>
          <p:nvSpPr>
            <p:cNvPr id="17" name="Forme libre 16">
              <a:extLst>
                <a:ext uri="{FF2B5EF4-FFF2-40B4-BE49-F238E27FC236}">
                  <a16:creationId xmlns:a16="http://schemas.microsoft.com/office/drawing/2014/main" id="{114E603B-EC20-D571-C111-EE77EEEE3DA3}"/>
                </a:ext>
              </a:extLst>
            </p:cNvPr>
            <p:cNvSpPr/>
            <p:nvPr/>
          </p:nvSpPr>
          <p:spPr>
            <a:xfrm>
              <a:off x="5336815" y="680558"/>
              <a:ext cx="427325" cy="957633"/>
            </a:xfrm>
            <a:custGeom>
              <a:avLst/>
              <a:gdLst>
                <a:gd name="connsiteX0" fmla="*/ 427231 w 427325"/>
                <a:gd name="connsiteY0" fmla="*/ 0 h 957633"/>
                <a:gd name="connsiteX1" fmla="*/ 427231 w 427325"/>
                <a:gd name="connsiteY1" fmla="*/ 97627 h 957633"/>
                <a:gd name="connsiteX2" fmla="*/ 359833 w 427325"/>
                <a:gd name="connsiteY2" fmla="*/ 99338 h 957633"/>
                <a:gd name="connsiteX3" fmla="*/ 295673 w 427325"/>
                <a:gd name="connsiteY3" fmla="*/ 112836 h 957633"/>
                <a:gd name="connsiteX4" fmla="*/ 230941 w 427325"/>
                <a:gd name="connsiteY4" fmla="*/ 226623 h 957633"/>
                <a:gd name="connsiteX5" fmla="*/ 230941 w 427325"/>
                <a:gd name="connsiteY5" fmla="*/ 284134 h 957633"/>
                <a:gd name="connsiteX6" fmla="*/ 393722 w 427325"/>
                <a:gd name="connsiteY6" fmla="*/ 284134 h 957633"/>
                <a:gd name="connsiteX7" fmla="*/ 393722 w 427325"/>
                <a:gd name="connsiteY7" fmla="*/ 383091 h 957633"/>
                <a:gd name="connsiteX8" fmla="*/ 230465 w 427325"/>
                <a:gd name="connsiteY8" fmla="*/ 383091 h 957633"/>
                <a:gd name="connsiteX9" fmla="*/ 230655 w 427325"/>
                <a:gd name="connsiteY9" fmla="*/ 957633 h 957633"/>
                <a:gd name="connsiteX10" fmla="*/ 0 w 427325"/>
                <a:gd name="connsiteY10" fmla="*/ 957633 h 957633"/>
                <a:gd name="connsiteX11" fmla="*/ 0 w 427325"/>
                <a:gd name="connsiteY11" fmla="*/ 279856 h 957633"/>
                <a:gd name="connsiteX12" fmla="*/ 380490 w 427325"/>
                <a:gd name="connsiteY12" fmla="*/ 0 h 957633"/>
                <a:gd name="connsiteX13" fmla="*/ 427326 w 427325"/>
                <a:gd name="connsiteY13" fmla="*/ 0 h 957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7325" h="957633">
                  <a:moveTo>
                    <a:pt x="427231" y="0"/>
                  </a:moveTo>
                  <a:lnTo>
                    <a:pt x="427231" y="97627"/>
                  </a:lnTo>
                  <a:cubicBezTo>
                    <a:pt x="404479" y="97627"/>
                    <a:pt x="381537" y="97627"/>
                    <a:pt x="359833" y="99338"/>
                  </a:cubicBezTo>
                  <a:cubicBezTo>
                    <a:pt x="336701" y="101144"/>
                    <a:pt x="314711" y="104946"/>
                    <a:pt x="295673" y="112836"/>
                  </a:cubicBezTo>
                  <a:cubicBezTo>
                    <a:pt x="256833" y="128901"/>
                    <a:pt x="231036" y="161792"/>
                    <a:pt x="230941" y="226623"/>
                  </a:cubicBezTo>
                  <a:lnTo>
                    <a:pt x="230941" y="284134"/>
                  </a:lnTo>
                  <a:lnTo>
                    <a:pt x="393722" y="284134"/>
                  </a:lnTo>
                  <a:lnTo>
                    <a:pt x="393722" y="383091"/>
                  </a:lnTo>
                  <a:lnTo>
                    <a:pt x="230465" y="383091"/>
                  </a:lnTo>
                  <a:lnTo>
                    <a:pt x="230655" y="957633"/>
                  </a:lnTo>
                  <a:lnTo>
                    <a:pt x="0" y="957633"/>
                  </a:lnTo>
                  <a:lnTo>
                    <a:pt x="0" y="279856"/>
                  </a:lnTo>
                  <a:cubicBezTo>
                    <a:pt x="0" y="29374"/>
                    <a:pt x="172015" y="0"/>
                    <a:pt x="380490" y="0"/>
                  </a:cubicBezTo>
                  <a:lnTo>
                    <a:pt x="427326" y="0"/>
                  </a:lnTo>
                  <a:close/>
                </a:path>
              </a:pathLst>
            </a:custGeom>
            <a:solidFill>
              <a:srgbClr val="463738"/>
            </a:solidFill>
            <a:ln w="0" cap="flat">
              <a:noFill/>
              <a:prstDash val="solid"/>
              <a:miter/>
            </a:ln>
          </p:spPr>
          <p:txBody>
            <a:bodyPr rtlCol="0" anchor="ctr"/>
            <a:lstStyle/>
            <a:p>
              <a:endParaRPr lang="en-GB"/>
            </a:p>
          </p:txBody>
        </p:sp>
        <p:sp>
          <p:nvSpPr>
            <p:cNvPr id="18" name="Forme libre 17">
              <a:extLst>
                <a:ext uri="{FF2B5EF4-FFF2-40B4-BE49-F238E27FC236}">
                  <a16:creationId xmlns:a16="http://schemas.microsoft.com/office/drawing/2014/main" id="{87586DD3-965C-E754-2433-62AF8FD66733}"/>
                </a:ext>
              </a:extLst>
            </p:cNvPr>
            <p:cNvSpPr/>
            <p:nvPr/>
          </p:nvSpPr>
          <p:spPr>
            <a:xfrm>
              <a:off x="6888287" y="961555"/>
              <a:ext cx="625424" cy="676636"/>
            </a:xfrm>
            <a:custGeom>
              <a:avLst/>
              <a:gdLst>
                <a:gd name="connsiteX0" fmla="*/ 625425 w 625424"/>
                <a:gd name="connsiteY0" fmla="*/ 676636 h 676636"/>
                <a:gd name="connsiteX1" fmla="*/ 393342 w 625424"/>
                <a:gd name="connsiteY1" fmla="*/ 676636 h 676636"/>
                <a:gd name="connsiteX2" fmla="*/ 392866 w 625424"/>
                <a:gd name="connsiteY2" fmla="*/ 270921 h 676636"/>
                <a:gd name="connsiteX3" fmla="*/ 247600 w 625424"/>
                <a:gd name="connsiteY3" fmla="*/ 102189 h 676636"/>
                <a:gd name="connsiteX4" fmla="*/ 231226 w 625424"/>
                <a:gd name="connsiteY4" fmla="*/ 102189 h 676636"/>
                <a:gd name="connsiteX5" fmla="*/ 231417 w 625424"/>
                <a:gd name="connsiteY5" fmla="*/ 676636 h 676636"/>
                <a:gd name="connsiteX6" fmla="*/ 191 w 625424"/>
                <a:gd name="connsiteY6" fmla="*/ 676636 h 676636"/>
                <a:gd name="connsiteX7" fmla="*/ 0 w 625424"/>
                <a:gd name="connsiteY7" fmla="*/ 0 h 676636"/>
                <a:gd name="connsiteX8" fmla="*/ 289866 w 625424"/>
                <a:gd name="connsiteY8" fmla="*/ 3232 h 676636"/>
                <a:gd name="connsiteX9" fmla="*/ 625329 w 625424"/>
                <a:gd name="connsiteY9" fmla="*/ 284134 h 676636"/>
                <a:gd name="connsiteX10" fmla="*/ 625329 w 625424"/>
                <a:gd name="connsiteY10" fmla="*/ 676636 h 676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25424" h="676636">
                  <a:moveTo>
                    <a:pt x="625425" y="676636"/>
                  </a:moveTo>
                  <a:lnTo>
                    <a:pt x="393342" y="676636"/>
                  </a:lnTo>
                  <a:lnTo>
                    <a:pt x="392866" y="270921"/>
                  </a:lnTo>
                  <a:cubicBezTo>
                    <a:pt x="392866" y="111030"/>
                    <a:pt x="332132" y="102570"/>
                    <a:pt x="247600" y="102189"/>
                  </a:cubicBezTo>
                  <a:lnTo>
                    <a:pt x="231226" y="102189"/>
                  </a:lnTo>
                  <a:lnTo>
                    <a:pt x="231417" y="676636"/>
                  </a:lnTo>
                  <a:lnTo>
                    <a:pt x="191" y="676636"/>
                  </a:lnTo>
                  <a:lnTo>
                    <a:pt x="0" y="0"/>
                  </a:lnTo>
                  <a:cubicBezTo>
                    <a:pt x="18753" y="1236"/>
                    <a:pt x="81296" y="3232"/>
                    <a:pt x="289866" y="3232"/>
                  </a:cubicBezTo>
                  <a:cubicBezTo>
                    <a:pt x="624282" y="3232"/>
                    <a:pt x="625234" y="158180"/>
                    <a:pt x="625329" y="284134"/>
                  </a:cubicBezTo>
                  <a:lnTo>
                    <a:pt x="625329" y="676636"/>
                  </a:lnTo>
                  <a:close/>
                </a:path>
              </a:pathLst>
            </a:custGeom>
            <a:solidFill>
              <a:srgbClr val="463738"/>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27009737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BF78A746-BA57-2B47-7424-C25DB1BF82B8}"/>
              </a:ext>
            </a:extLst>
          </p:cNvPr>
          <p:cNvSpPr>
            <a:spLocks noGrp="1"/>
          </p:cNvSpPr>
          <p:nvPr>
            <p:ph type="body" idx="1"/>
          </p:nvPr>
        </p:nvSpPr>
        <p:spPr>
          <a:xfrm>
            <a:off x="410308" y="1255363"/>
            <a:ext cx="11371384" cy="49216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2" name="Espace réservé du titre 1">
            <a:extLst>
              <a:ext uri="{FF2B5EF4-FFF2-40B4-BE49-F238E27FC236}">
                <a16:creationId xmlns:a16="http://schemas.microsoft.com/office/drawing/2014/main" id="{03992A40-E2B3-A942-18DE-B2D12053DB9A}"/>
              </a:ext>
            </a:extLst>
          </p:cNvPr>
          <p:cNvSpPr>
            <a:spLocks noGrp="1"/>
          </p:cNvSpPr>
          <p:nvPr>
            <p:ph type="title"/>
          </p:nvPr>
        </p:nvSpPr>
        <p:spPr>
          <a:xfrm>
            <a:off x="-767257" y="330475"/>
            <a:ext cx="5991367" cy="701123"/>
          </a:xfrm>
          <a:prstGeom prst="roundRect">
            <a:avLst>
              <a:gd name="adj" fmla="val 50000"/>
            </a:avLst>
          </a:prstGeom>
          <a:solidFill>
            <a:schemeClr val="bg2"/>
          </a:solidFill>
        </p:spPr>
        <p:txBody>
          <a:bodyPr vert="horz" wrap="none" lIns="864000" tIns="0" rIns="91440" bIns="0" rtlCol="0" anchor="t" anchorCtr="0">
            <a:spAutoFit/>
          </a:bodyPr>
          <a:lstStyle/>
          <a:p>
            <a:r>
              <a:rPr lang="fr-FR" dirty="0"/>
              <a:t>Modifiez le style du titre</a:t>
            </a:r>
            <a:endParaRPr lang="en-US" dirty="0"/>
          </a:p>
        </p:txBody>
      </p:sp>
    </p:spTree>
    <p:extLst>
      <p:ext uri="{BB962C8B-B14F-4D97-AF65-F5344CB8AC3E}">
        <p14:creationId xmlns:p14="http://schemas.microsoft.com/office/powerpoint/2010/main" val="638469983"/>
      </p:ext>
    </p:extLst>
  </p:cSld>
  <p:clrMap bg1="lt1" tx1="dk1" bg2="lt2" tx2="dk2" accent1="accent1" accent2="accent2" accent3="accent3" accent4="accent4" accent5="accent5" accent6="accent6" hlink="hlink" folHlink="folHlink"/>
  <p:sldLayoutIdLst>
    <p:sldLayoutId id="2147483689" r:id="rId1"/>
    <p:sldLayoutId id="2147483691" r:id="rId2"/>
    <p:sldLayoutId id="2147483650" r:id="rId3"/>
    <p:sldLayoutId id="2147483666" r:id="rId4"/>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200"/>
        </a:spcAft>
        <a:buFontTx/>
        <a:buNone/>
        <a:defRPr sz="3000" kern="1200" cap="all" baseline="0">
          <a:solidFill>
            <a:schemeClr val="bg2"/>
          </a:solidFill>
          <a:latin typeface="+mj-lt"/>
          <a:ea typeface="+mn-ea"/>
          <a:cs typeface="+mn-cs"/>
        </a:defRPr>
      </a:lvl1pPr>
      <a:lvl2pPr marL="7938" indent="0" algn="l" defTabSz="914400" rtl="0" eaLnBrk="1" latinLnBrk="0" hangingPunct="1">
        <a:lnSpc>
          <a:spcPct val="100000"/>
        </a:lnSpc>
        <a:spcBef>
          <a:spcPts val="500"/>
        </a:spcBef>
        <a:buFontTx/>
        <a:buNone/>
        <a:tabLst/>
        <a:defRPr sz="1600" b="1" kern="1200">
          <a:solidFill>
            <a:schemeClr val="tx1"/>
          </a:solidFill>
          <a:latin typeface="+mn-lt"/>
          <a:ea typeface="+mn-ea"/>
          <a:cs typeface="+mn-cs"/>
        </a:defRPr>
      </a:lvl2pPr>
      <a:lvl3pPr marL="7938" indent="0" algn="l" defTabSz="914400" rtl="0" eaLnBrk="1" latinLnBrk="0" hangingPunct="1">
        <a:lnSpc>
          <a:spcPct val="100000"/>
        </a:lnSpc>
        <a:spcBef>
          <a:spcPts val="500"/>
        </a:spcBef>
        <a:buFontTx/>
        <a:buNone/>
        <a:tabLst/>
        <a:defRPr sz="1600" kern="1200">
          <a:solidFill>
            <a:schemeClr val="tx1"/>
          </a:solidFill>
          <a:latin typeface="+mn-lt"/>
          <a:ea typeface="+mn-ea"/>
          <a:cs typeface="+mn-cs"/>
        </a:defRPr>
      </a:lvl3pPr>
      <a:lvl4pPr marL="184150" indent="-176213" algn="l" defTabSz="914400" rtl="0" eaLnBrk="1" latinLnBrk="0" hangingPunct="1">
        <a:lnSpc>
          <a:spcPct val="100000"/>
        </a:lnSpc>
        <a:spcBef>
          <a:spcPts val="200"/>
        </a:spcBef>
        <a:buClr>
          <a:schemeClr val="tx2"/>
        </a:buClr>
        <a:buFontTx/>
        <a:buBlip>
          <a:blip r:embed="rId6"/>
        </a:buBlip>
        <a:tabLst/>
        <a:defRPr sz="1600" kern="1200">
          <a:solidFill>
            <a:schemeClr val="tx1"/>
          </a:solidFill>
          <a:latin typeface="+mn-lt"/>
          <a:ea typeface="+mn-ea"/>
          <a:cs typeface="+mn-cs"/>
        </a:defRPr>
      </a:lvl4pPr>
      <a:lvl5pPr marL="360363" indent="-176213" algn="l" defTabSz="914400" rtl="0" eaLnBrk="1" latinLnBrk="0" hangingPunct="1">
        <a:lnSpc>
          <a:spcPct val="100000"/>
        </a:lnSpc>
        <a:spcBef>
          <a:spcPts val="200"/>
        </a:spcBef>
        <a:buClr>
          <a:schemeClr val="bg2"/>
        </a:buClr>
        <a:buFont typeface="Arial" panose="020B0604020202020204" pitchFamily="34" charset="0"/>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04872" y="1236639"/>
            <a:ext cx="7378569" cy="2155205"/>
          </a:xfrm>
        </p:spPr>
        <p:txBody>
          <a:bodyPr wrap="square"/>
          <a:lstStyle/>
          <a:p>
            <a:pPr algn="ctr"/>
            <a:r>
              <a:rPr lang="fr-FR" b="1" i="0" noProof="0" dirty="0">
                <a:solidFill>
                  <a:srgbClr val="4B3C3C"/>
                </a:solidFill>
                <a:latin typeface="Barlow Condensed ExtraBold"/>
              </a:rPr>
              <a:t>SE PROTÉGER EN LIGNE</a:t>
            </a:r>
          </a:p>
        </p:txBody>
      </p:sp>
      <p:sp>
        <p:nvSpPr>
          <p:cNvPr id="3" name="Text Placeholder 2"/>
          <p:cNvSpPr>
            <a:spLocks noGrp="1"/>
          </p:cNvSpPr>
          <p:nvPr>
            <p:ph type="body" sz="quarter" idx="10"/>
          </p:nvPr>
        </p:nvSpPr>
        <p:spPr>
          <a:xfrm>
            <a:off x="1724151" y="3705282"/>
            <a:ext cx="8314431" cy="951482"/>
          </a:xfrm>
        </p:spPr>
        <p:txBody>
          <a:bodyPr wrap="square">
            <a:normAutofit fontScale="47500" lnSpcReduction="20000"/>
          </a:bodyPr>
          <a:lstStyle/>
          <a:p>
            <a:pPr algn="ctr">
              <a:spcAft>
                <a:spcPts val="1000"/>
              </a:spcAft>
            </a:pPr>
            <a:r>
              <a:rPr lang="fr-FR" sz="4400" b="1" i="0" noProof="0" dirty="0">
                <a:solidFill>
                  <a:srgbClr val="FFFFFF"/>
                </a:solidFill>
                <a:latin typeface="Barlow Condensed ExtraBold"/>
              </a:rPr>
              <a:t>MENTIONS LÉGALES · CGU · CGV · CONFIDENTIALITÉ</a:t>
            </a:r>
          </a:p>
          <a:p>
            <a:pPr algn="ctr">
              <a:spcAft>
                <a:spcPts val="1000"/>
              </a:spcAft>
            </a:pPr>
            <a:endParaRPr lang="fr-FR" sz="2400" b="1" i="0" noProof="0" dirty="0">
              <a:solidFill>
                <a:srgbClr val="FFFFFF"/>
              </a:solidFill>
              <a:latin typeface="Barlow Condensed ExtraBold"/>
            </a:endParaRPr>
          </a:p>
          <a:p>
            <a:pPr algn="ctr">
              <a:spcAft>
                <a:spcPts val="200"/>
              </a:spcAft>
            </a:pPr>
            <a:r>
              <a:rPr lang="fr-FR" sz="1400" b="1" i="0" noProof="0" dirty="0">
                <a:solidFill>
                  <a:srgbClr val="4B3C3C"/>
                </a:solidFill>
                <a:latin typeface="Barlow"/>
              </a:rPr>
              <a:t>M</a:t>
            </a:r>
            <a:r>
              <a:rPr lang="fr-FR" sz="1400" dirty="0">
                <a:solidFill>
                  <a:srgbClr val="4B3C3C"/>
                </a:solidFill>
                <a:latin typeface="Barlow"/>
              </a:rPr>
              <a:t>e</a:t>
            </a:r>
            <a:r>
              <a:rPr lang="fr-FR" sz="1400" b="1" i="0" noProof="0" dirty="0">
                <a:solidFill>
                  <a:srgbClr val="4B3C3C"/>
                </a:solidFill>
                <a:latin typeface="Barlow"/>
              </a:rPr>
              <a:t> Stéphane ASTIER</a:t>
            </a:r>
          </a:p>
          <a:p>
            <a:pPr algn="ctr"/>
            <a:r>
              <a:rPr lang="fr-FR" sz="1200" b="0" i="0" noProof="0" dirty="0">
                <a:solidFill>
                  <a:srgbClr val="4B3C3C"/>
                </a:solidFill>
                <a:latin typeface="Barlow"/>
              </a:rPr>
              <a:t>Avocat à la Cour — Nodal Avocats</a:t>
            </a:r>
          </a:p>
        </p:txBody>
      </p:sp>
      <p:sp>
        <p:nvSpPr>
          <p:cNvPr id="4" name="TextBox 3"/>
          <p:cNvSpPr txBox="1"/>
          <p:nvPr/>
        </p:nvSpPr>
        <p:spPr>
          <a:xfrm>
            <a:off x="2864481" y="5011963"/>
            <a:ext cx="6766560" cy="609398"/>
          </a:xfrm>
          <a:prstGeom prst="rect">
            <a:avLst/>
          </a:prstGeom>
          <a:noFill/>
        </p:spPr>
        <p:txBody>
          <a:bodyPr wrap="square" lIns="45720" tIns="27432" rIns="45720" bIns="27432" anchor="t">
            <a:spAutoFit/>
          </a:bodyPr>
          <a:lstStyle/>
          <a:p>
            <a:pPr algn="ctr">
              <a:spcAft>
                <a:spcPts val="400"/>
              </a:spcAft>
            </a:pPr>
            <a:r>
              <a:rPr lang="fr-FR" b="1" i="0" noProof="0" dirty="0">
                <a:solidFill>
                  <a:srgbClr val="4B3C3C"/>
                </a:solidFill>
                <a:latin typeface="Barlow"/>
              </a:rPr>
              <a:t>Transformer ses obligations juridiques en leviers de confiance, de valorisation et de conquête commerciale</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SOMMAIRE</a:t>
            </a:r>
          </a:p>
        </p:txBody>
      </p:sp>
      <p:sp>
        <p:nvSpPr>
          <p:cNvPr id="4" name="TextBox 3"/>
          <p:cNvSpPr txBox="1"/>
          <p:nvPr/>
        </p:nvSpPr>
        <p:spPr>
          <a:xfrm>
            <a:off x="502920" y="1195618"/>
            <a:ext cx="10515600" cy="363176"/>
          </a:xfrm>
          <a:prstGeom prst="rect">
            <a:avLst/>
          </a:prstGeom>
          <a:noFill/>
        </p:spPr>
        <p:txBody>
          <a:bodyPr wrap="square" lIns="45720" tIns="27432" rIns="45720" bIns="27432" anchor="t">
            <a:spAutoFit/>
          </a:bodyPr>
          <a:lstStyle/>
          <a:p>
            <a:pPr algn="l">
              <a:spcBef>
                <a:spcPts val="0"/>
              </a:spcBef>
              <a:spcAft>
                <a:spcPts val="400"/>
              </a:spcAft>
            </a:pPr>
            <a:r>
              <a:rPr lang="fr-FR" sz="2000" b="1" i="0" noProof="0" dirty="0">
                <a:solidFill>
                  <a:srgbClr val="FFCD00"/>
                </a:solidFill>
                <a:latin typeface="Barlow Condensed ExtraBold"/>
              </a:rPr>
              <a:t>SECURISER SON </a:t>
            </a:r>
            <a:r>
              <a:rPr lang="fr-FR" sz="2000" b="1">
                <a:solidFill>
                  <a:srgbClr val="FFCD00"/>
                </a:solidFill>
                <a:latin typeface="Barlow Condensed ExtraBold"/>
              </a:rPr>
              <a:t>ACTIVITE</a:t>
            </a:r>
            <a:r>
              <a:rPr lang="fr-FR" sz="2000" b="1" i="0" noProof="0" dirty="0">
                <a:solidFill>
                  <a:srgbClr val="FFCD00"/>
                </a:solidFill>
                <a:latin typeface="Barlow Condensed ExtraBold"/>
              </a:rPr>
              <a:t> E-COMMERCE : FAITES DU DROIT UN ATOUT ET NON UNE CONTRAINTE</a:t>
            </a:r>
          </a:p>
        </p:txBody>
      </p:sp>
      <p:sp>
        <p:nvSpPr>
          <p:cNvPr id="5" name="Rectangle 4"/>
          <p:cNvSpPr/>
          <p:nvPr/>
        </p:nvSpPr>
        <p:spPr>
          <a:xfrm>
            <a:off x="502920" y="1691640"/>
            <a:ext cx="566928" cy="841248"/>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TextBox 5"/>
          <p:cNvSpPr txBox="1"/>
          <p:nvPr/>
        </p:nvSpPr>
        <p:spPr>
          <a:xfrm>
            <a:off x="502920" y="1691640"/>
            <a:ext cx="566928" cy="841248"/>
          </a:xfrm>
          <a:prstGeom prst="rect">
            <a:avLst/>
          </a:prstGeom>
          <a:noFill/>
        </p:spPr>
        <p:txBody>
          <a:bodyPr wrap="square" lIns="45720" tIns="27432" rIns="45720" bIns="27432" anchor="ctr">
            <a:spAutoFit/>
          </a:bodyPr>
          <a:lstStyle/>
          <a:p>
            <a:pPr algn="ctr">
              <a:spcBef>
                <a:spcPts val="0"/>
              </a:spcBef>
              <a:spcAft>
                <a:spcPts val="400"/>
              </a:spcAft>
            </a:pPr>
            <a:r>
              <a:rPr lang="fr-FR" sz="2600" b="1" i="0" noProof="0" dirty="0">
                <a:solidFill>
                  <a:srgbClr val="FFFFFF"/>
                </a:solidFill>
                <a:latin typeface="Barlow Condensed ExtraBold"/>
              </a:rPr>
              <a:t>1</a:t>
            </a:r>
          </a:p>
        </p:txBody>
      </p:sp>
      <p:sp>
        <p:nvSpPr>
          <p:cNvPr id="7" name="Rectangle 6"/>
          <p:cNvSpPr/>
          <p:nvPr/>
        </p:nvSpPr>
        <p:spPr>
          <a:xfrm>
            <a:off x="1069848" y="1691640"/>
            <a:ext cx="9966960" cy="8412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1234440" y="1810131"/>
            <a:ext cx="9692640" cy="604268"/>
          </a:xfrm>
          <a:prstGeom prst="rect">
            <a:avLst/>
          </a:prstGeom>
          <a:noFill/>
        </p:spPr>
        <p:txBody>
          <a:bodyPr wrap="square" lIns="45720" tIns="27432" rIns="45720" bIns="27432" anchor="ctr">
            <a:spAutoFit/>
          </a:bodyPr>
          <a:lstStyle/>
          <a:p>
            <a:pPr algn="l">
              <a:spcBef>
                <a:spcPts val="0"/>
              </a:spcBef>
              <a:spcAft>
                <a:spcPts val="200"/>
              </a:spcAft>
            </a:pPr>
            <a:r>
              <a:rPr lang="fr-FR" sz="2000" b="1" i="0" noProof="0" dirty="0">
                <a:solidFill>
                  <a:srgbClr val="4B3C3C"/>
                </a:solidFill>
                <a:latin typeface="Barlow Condensed ExtraBold"/>
              </a:rPr>
              <a:t>POURQUOI SE METTRE EN CONFORMITÉ ?</a:t>
            </a:r>
          </a:p>
          <a:p>
            <a:pPr algn="l">
              <a:spcBef>
                <a:spcPts val="0"/>
              </a:spcBef>
              <a:spcAft>
                <a:spcPts val="400"/>
              </a:spcAft>
            </a:pPr>
            <a:r>
              <a:rPr lang="fr-FR" sz="1400" b="0" i="0" noProof="0" dirty="0">
                <a:solidFill>
                  <a:srgbClr val="7A6F6F"/>
                </a:solidFill>
                <a:latin typeface="Barlow"/>
              </a:rPr>
              <a:t>Sécurité juridique · confiance · valorisation · conquête</a:t>
            </a:r>
          </a:p>
        </p:txBody>
      </p:sp>
      <p:sp>
        <p:nvSpPr>
          <p:cNvPr id="9" name="Rectangle 8"/>
          <p:cNvSpPr/>
          <p:nvPr/>
        </p:nvSpPr>
        <p:spPr>
          <a:xfrm>
            <a:off x="502920" y="2697480"/>
            <a:ext cx="566928" cy="841248"/>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502920" y="2697480"/>
            <a:ext cx="566928" cy="841248"/>
          </a:xfrm>
          <a:prstGeom prst="rect">
            <a:avLst/>
          </a:prstGeom>
          <a:noFill/>
        </p:spPr>
        <p:txBody>
          <a:bodyPr wrap="square" lIns="45720" tIns="27432" rIns="45720" bIns="27432" anchor="ctr">
            <a:spAutoFit/>
          </a:bodyPr>
          <a:lstStyle/>
          <a:p>
            <a:pPr algn="ctr">
              <a:spcBef>
                <a:spcPts val="0"/>
              </a:spcBef>
              <a:spcAft>
                <a:spcPts val="400"/>
              </a:spcAft>
            </a:pPr>
            <a:r>
              <a:rPr lang="fr-FR" sz="2600" b="1" i="0" noProof="0" dirty="0">
                <a:solidFill>
                  <a:srgbClr val="FFFFFF"/>
                </a:solidFill>
                <a:latin typeface="Barlow Condensed ExtraBold"/>
              </a:rPr>
              <a:t>2</a:t>
            </a:r>
          </a:p>
        </p:txBody>
      </p:sp>
      <p:sp>
        <p:nvSpPr>
          <p:cNvPr id="11" name="Rectangle 10"/>
          <p:cNvSpPr/>
          <p:nvPr/>
        </p:nvSpPr>
        <p:spPr>
          <a:xfrm>
            <a:off x="1069848" y="2697480"/>
            <a:ext cx="9966960" cy="8412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2" name="TextBox 11"/>
          <p:cNvSpPr txBox="1"/>
          <p:nvPr/>
        </p:nvSpPr>
        <p:spPr>
          <a:xfrm>
            <a:off x="1234440" y="2815971"/>
            <a:ext cx="9692640" cy="604268"/>
          </a:xfrm>
          <a:prstGeom prst="rect">
            <a:avLst/>
          </a:prstGeom>
          <a:noFill/>
        </p:spPr>
        <p:txBody>
          <a:bodyPr wrap="square" lIns="45720" tIns="27432" rIns="45720" bIns="27432" anchor="ctr">
            <a:spAutoFit/>
          </a:bodyPr>
          <a:lstStyle/>
          <a:p>
            <a:pPr algn="l">
              <a:spcBef>
                <a:spcPts val="0"/>
              </a:spcBef>
              <a:spcAft>
                <a:spcPts val="200"/>
              </a:spcAft>
            </a:pPr>
            <a:r>
              <a:rPr lang="fr-FR" sz="2000" b="1" i="0" noProof="0" dirty="0">
                <a:solidFill>
                  <a:srgbClr val="4B3C3C"/>
                </a:solidFill>
                <a:latin typeface="Barlow Condensed ExtraBold"/>
              </a:rPr>
              <a:t>L'ENVIRONNEMENT LÉGAL DU E-COMMERCE</a:t>
            </a:r>
          </a:p>
          <a:p>
            <a:pPr algn="l">
              <a:spcBef>
                <a:spcPts val="0"/>
              </a:spcBef>
              <a:spcAft>
                <a:spcPts val="400"/>
              </a:spcAft>
            </a:pPr>
            <a:r>
              <a:rPr lang="fr-FR" sz="1400" b="0" i="0" noProof="0" dirty="0">
                <a:solidFill>
                  <a:srgbClr val="7A6F6F"/>
                </a:solidFill>
                <a:latin typeface="Barlow"/>
              </a:rPr>
              <a:t>Vente à distance + univers numérique · droit UE · pays ciblés · BtoC / BtoB</a:t>
            </a:r>
          </a:p>
        </p:txBody>
      </p:sp>
      <p:sp>
        <p:nvSpPr>
          <p:cNvPr id="13" name="Rectangle 12"/>
          <p:cNvSpPr/>
          <p:nvPr/>
        </p:nvSpPr>
        <p:spPr>
          <a:xfrm>
            <a:off x="502920" y="3703320"/>
            <a:ext cx="566928" cy="841248"/>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13"/>
          <p:cNvSpPr txBox="1"/>
          <p:nvPr/>
        </p:nvSpPr>
        <p:spPr>
          <a:xfrm>
            <a:off x="502920" y="3703320"/>
            <a:ext cx="566928" cy="841248"/>
          </a:xfrm>
          <a:prstGeom prst="rect">
            <a:avLst/>
          </a:prstGeom>
          <a:noFill/>
        </p:spPr>
        <p:txBody>
          <a:bodyPr wrap="square" lIns="45720" tIns="27432" rIns="45720" bIns="27432" anchor="ctr">
            <a:spAutoFit/>
          </a:bodyPr>
          <a:lstStyle/>
          <a:p>
            <a:pPr algn="ctr">
              <a:spcBef>
                <a:spcPts val="0"/>
              </a:spcBef>
              <a:spcAft>
                <a:spcPts val="400"/>
              </a:spcAft>
            </a:pPr>
            <a:r>
              <a:rPr lang="fr-FR" sz="2600" b="1" i="0" noProof="0" dirty="0">
                <a:solidFill>
                  <a:srgbClr val="FFFFFF"/>
                </a:solidFill>
                <a:latin typeface="Barlow Condensed ExtraBold"/>
              </a:rPr>
              <a:t>3</a:t>
            </a:r>
          </a:p>
        </p:txBody>
      </p:sp>
      <p:sp>
        <p:nvSpPr>
          <p:cNvPr id="15" name="Rectangle 14"/>
          <p:cNvSpPr/>
          <p:nvPr/>
        </p:nvSpPr>
        <p:spPr>
          <a:xfrm>
            <a:off x="1069848" y="3703320"/>
            <a:ext cx="9966960" cy="8412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1234440" y="3821811"/>
            <a:ext cx="9692640" cy="604268"/>
          </a:xfrm>
          <a:prstGeom prst="rect">
            <a:avLst/>
          </a:prstGeom>
          <a:noFill/>
        </p:spPr>
        <p:txBody>
          <a:bodyPr wrap="square" lIns="45720" tIns="27432" rIns="45720" bIns="27432" anchor="ctr">
            <a:spAutoFit/>
          </a:bodyPr>
          <a:lstStyle/>
          <a:p>
            <a:pPr algn="l">
              <a:spcBef>
                <a:spcPts val="0"/>
              </a:spcBef>
              <a:spcAft>
                <a:spcPts val="200"/>
              </a:spcAft>
            </a:pPr>
            <a:r>
              <a:rPr lang="fr-FR" sz="2000" b="1" i="0" noProof="0" dirty="0">
                <a:solidFill>
                  <a:srgbClr val="4B3C3C"/>
                </a:solidFill>
                <a:latin typeface="Barlow Condensed ExtraBold"/>
              </a:rPr>
              <a:t>LES COMPOSANTES JURIDIQUES DU SITE</a:t>
            </a:r>
          </a:p>
          <a:p>
            <a:pPr algn="l">
              <a:spcBef>
                <a:spcPts val="0"/>
              </a:spcBef>
              <a:spcAft>
                <a:spcPts val="400"/>
              </a:spcAft>
            </a:pPr>
            <a:r>
              <a:rPr lang="fr-FR" sz="1400" b="0" i="0" noProof="0" dirty="0">
                <a:solidFill>
                  <a:srgbClr val="7A6F6F"/>
                </a:solidFill>
                <a:latin typeface="Barlow"/>
              </a:rPr>
              <a:t>Mentions légales · CGU · CGV · politique de confidentialité</a:t>
            </a:r>
          </a:p>
        </p:txBody>
      </p:sp>
      <p:sp>
        <p:nvSpPr>
          <p:cNvPr id="17" name="Rectangle 16"/>
          <p:cNvSpPr/>
          <p:nvPr/>
        </p:nvSpPr>
        <p:spPr>
          <a:xfrm>
            <a:off x="502920" y="4709160"/>
            <a:ext cx="566928" cy="841248"/>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8" name="TextBox 17"/>
          <p:cNvSpPr txBox="1"/>
          <p:nvPr/>
        </p:nvSpPr>
        <p:spPr>
          <a:xfrm>
            <a:off x="502920" y="4709160"/>
            <a:ext cx="566928" cy="841248"/>
          </a:xfrm>
          <a:prstGeom prst="rect">
            <a:avLst/>
          </a:prstGeom>
          <a:noFill/>
        </p:spPr>
        <p:txBody>
          <a:bodyPr wrap="square" lIns="45720" tIns="27432" rIns="45720" bIns="27432" anchor="ctr">
            <a:spAutoFit/>
          </a:bodyPr>
          <a:lstStyle/>
          <a:p>
            <a:pPr algn="ctr">
              <a:spcBef>
                <a:spcPts val="0"/>
              </a:spcBef>
              <a:spcAft>
                <a:spcPts val="400"/>
              </a:spcAft>
            </a:pPr>
            <a:r>
              <a:rPr lang="fr-FR" sz="2600" b="1" i="0" noProof="0" dirty="0">
                <a:solidFill>
                  <a:srgbClr val="FFFFFF"/>
                </a:solidFill>
                <a:latin typeface="Barlow Condensed ExtraBold"/>
              </a:rPr>
              <a:t>4</a:t>
            </a:r>
          </a:p>
        </p:txBody>
      </p:sp>
      <p:sp>
        <p:nvSpPr>
          <p:cNvPr id="19" name="Rectangle 18"/>
          <p:cNvSpPr/>
          <p:nvPr/>
        </p:nvSpPr>
        <p:spPr>
          <a:xfrm>
            <a:off x="1069848" y="4709160"/>
            <a:ext cx="9966960" cy="8412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20" name="TextBox 19"/>
          <p:cNvSpPr txBox="1"/>
          <p:nvPr/>
        </p:nvSpPr>
        <p:spPr>
          <a:xfrm>
            <a:off x="1234440" y="4827651"/>
            <a:ext cx="9692640" cy="604268"/>
          </a:xfrm>
          <a:prstGeom prst="rect">
            <a:avLst/>
          </a:prstGeom>
          <a:noFill/>
        </p:spPr>
        <p:txBody>
          <a:bodyPr wrap="square" lIns="45720" tIns="27432" rIns="45720" bIns="27432" anchor="ctr">
            <a:spAutoFit/>
          </a:bodyPr>
          <a:lstStyle/>
          <a:p>
            <a:pPr algn="l">
              <a:spcBef>
                <a:spcPts val="0"/>
              </a:spcBef>
              <a:spcAft>
                <a:spcPts val="200"/>
              </a:spcAft>
            </a:pPr>
            <a:r>
              <a:rPr lang="fr-FR" sz="2000" b="1" i="0" noProof="0" dirty="0">
                <a:solidFill>
                  <a:srgbClr val="4B3C3C"/>
                </a:solidFill>
                <a:latin typeface="Barlow Condensed ExtraBold"/>
              </a:rPr>
              <a:t>LE JURIDIQUE AU CŒUR DU DESIGN ET DE L'UX</a:t>
            </a:r>
          </a:p>
          <a:p>
            <a:pPr algn="l">
              <a:spcBef>
                <a:spcPts val="0"/>
              </a:spcBef>
              <a:spcAft>
                <a:spcPts val="400"/>
              </a:spcAft>
            </a:pPr>
            <a:r>
              <a:rPr lang="fr-FR" sz="1400" b="0" i="0" noProof="0" dirty="0">
                <a:solidFill>
                  <a:srgbClr val="7A6F6F"/>
                </a:solidFill>
                <a:latin typeface="Barlow"/>
              </a:rPr>
              <a:t>Prix &amp; promotions · tunnel de vente · base client · retargeting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wrap="square"/>
          <a:lstStyle/>
          <a:p>
            <a:r>
              <a:rPr lang="fr-FR" sz="4000" b="1" i="0" noProof="0" dirty="0">
                <a:solidFill>
                  <a:srgbClr val="4B3C3C"/>
                </a:solidFill>
                <a:latin typeface="Barlow Condensed ExtraBold"/>
              </a:rPr>
              <a:t>PARTIE 1</a:t>
            </a:r>
          </a:p>
          <a:p>
            <a:r>
              <a:rPr lang="fr-FR" sz="2800" b="1" i="0" noProof="0" dirty="0">
                <a:solidFill>
                  <a:srgbClr val="FFFFFF"/>
                </a:solidFill>
                <a:latin typeface="Barlow Condensed ExtraBold"/>
              </a:rPr>
              <a:t>POURQUOI SE METTRE </a:t>
            </a:r>
            <a:br>
              <a:rPr lang="fr-FR" sz="2800" b="1" i="0" noProof="0" dirty="0">
                <a:solidFill>
                  <a:srgbClr val="FFFFFF"/>
                </a:solidFill>
                <a:latin typeface="Barlow Condensed ExtraBold"/>
              </a:rPr>
            </a:br>
            <a:r>
              <a:rPr lang="fr-FR" sz="2800" b="1" i="0" noProof="0" dirty="0">
                <a:solidFill>
                  <a:srgbClr val="FFFFFF"/>
                </a:solidFill>
                <a:latin typeface="Barlow Condensed ExtraBold"/>
              </a:rPr>
              <a:t>EN CONFORMITÉ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p:txBody>
          <a:bodyPr wrap="square"/>
          <a:lstStyle/>
          <a:p>
            <a:r>
              <a:rPr lang="fr-FR" sz="2000" b="1" i="0" noProof="0" dirty="0">
                <a:solidFill>
                  <a:srgbClr val="4B3C3C"/>
                </a:solidFill>
                <a:latin typeface="Barlow Condensed ExtraBold"/>
              </a:rPr>
              <a:t>LE FIL ROUGE</a:t>
            </a:r>
          </a:p>
        </p:txBody>
      </p:sp>
      <p:sp>
        <p:nvSpPr>
          <p:cNvPr id="4" name="TextBox"/>
          <p:cNvSpPr txBox="1"/>
          <p:nvPr/>
        </p:nvSpPr>
        <p:spPr>
          <a:xfrm>
            <a:off x="384048" y="1060704"/>
            <a:ext cx="10515600" cy="486287"/>
          </a:xfrm>
          <a:prstGeom prst="rect">
            <a:avLst/>
          </a:prstGeom>
          <a:noFill/>
        </p:spPr>
        <p:txBody>
          <a:bodyPr wrap="square" lIns="45720" tIns="27432" rIns="45720" bIns="27432" anchor="t">
            <a:spAutoFit/>
          </a:bodyPr>
          <a:lstStyle/>
          <a:p>
            <a:pPr algn="l">
              <a:spcBef>
                <a:spcPts val="0"/>
              </a:spcBef>
              <a:spcAft>
                <a:spcPts val="400"/>
              </a:spcAft>
            </a:pPr>
            <a:r>
              <a:rPr lang="fr-FR" sz="2800" b="1" i="0" noProof="0" dirty="0">
                <a:solidFill>
                  <a:srgbClr val="FFCD00"/>
                </a:solidFill>
                <a:latin typeface="Barlow Condensed ExtraBold"/>
              </a:rPr>
              <a:t>MAISON VOLTA : L'ENTREPRISE QUI VA SERVIR DE CAS D'ÉCOLE</a:t>
            </a:r>
          </a:p>
        </p:txBody>
      </p:sp>
      <p:sp>
        <p:nvSpPr>
          <p:cNvPr id="5" name="Rectangle"/>
          <p:cNvSpPr/>
          <p:nvPr/>
        </p:nvSpPr>
        <p:spPr>
          <a:xfrm>
            <a:off x="502920" y="1600200"/>
            <a:ext cx="10881360" cy="1234440"/>
          </a:xfrm>
          <a:prstGeom prst="rect">
            <a:avLst/>
          </a:prstGeom>
          <a:solidFill>
            <a:srgbClr val="F6E3E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p:cNvSpPr/>
          <p:nvPr/>
        </p:nvSpPr>
        <p:spPr>
          <a:xfrm>
            <a:off x="502920" y="1600200"/>
            <a:ext cx="68580" cy="123444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p:cNvSpPr txBox="1"/>
          <p:nvPr/>
        </p:nvSpPr>
        <p:spPr>
          <a:xfrm>
            <a:off x="685800" y="1794741"/>
            <a:ext cx="10588752" cy="845360"/>
          </a:xfrm>
          <a:prstGeom prst="rect">
            <a:avLst/>
          </a:prstGeom>
          <a:noFill/>
        </p:spPr>
        <p:txBody>
          <a:bodyPr wrap="square" lIns="45720" tIns="27432" rIns="45720" bIns="27432" anchor="ctr">
            <a:spAutoFit/>
          </a:bodyPr>
          <a:lstStyle/>
          <a:p>
            <a:pPr algn="l">
              <a:spcBef>
                <a:spcPts val="0"/>
              </a:spcBef>
              <a:spcAft>
                <a:spcPts val="400"/>
              </a:spcAft>
            </a:pPr>
            <a:r>
              <a:rPr lang="fr-FR" sz="1600" b="1" i="0" noProof="0" dirty="0">
                <a:solidFill>
                  <a:srgbClr val="AF282C"/>
                </a:solidFill>
                <a:latin typeface="Barlow"/>
              </a:rPr>
              <a:t>Maison Volta n'existe pas. Chacune de ses décisions, en revanche, a déjà été jugée. </a:t>
            </a:r>
          </a:p>
          <a:p>
            <a:pPr algn="l">
              <a:spcBef>
                <a:spcPts val="0"/>
              </a:spcBef>
              <a:spcAft>
                <a:spcPts val="400"/>
              </a:spcAft>
            </a:pPr>
            <a:r>
              <a:rPr lang="fr-FR" sz="1600" b="0" i="0" noProof="0" dirty="0">
                <a:solidFill>
                  <a:srgbClr val="4B3C3C"/>
                </a:solidFill>
                <a:latin typeface="Barlow"/>
              </a:rPr>
              <a:t>14 salariés, 4,2 M€ de chiffre d'affaires, un site marchand édité et une boutique sur une place de marché, des ventes en France, en Belgique et en Allemagne, une base de 60 000 contacts.</a:t>
            </a:r>
          </a:p>
        </p:txBody>
      </p:sp>
      <p:sp>
        <p:nvSpPr>
          <p:cNvPr id="8" name="Rectangle"/>
          <p:cNvSpPr/>
          <p:nvPr/>
        </p:nvSpPr>
        <p:spPr>
          <a:xfrm>
            <a:off x="502920" y="3017520"/>
            <a:ext cx="5422750" cy="178308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TextBox"/>
          <p:cNvSpPr txBox="1"/>
          <p:nvPr/>
        </p:nvSpPr>
        <p:spPr>
          <a:xfrm>
            <a:off x="576071" y="3071631"/>
            <a:ext cx="5587105" cy="1383969"/>
          </a:xfrm>
          <a:prstGeom prst="rect">
            <a:avLst/>
          </a:prstGeom>
          <a:noFill/>
        </p:spPr>
        <p:txBody>
          <a:bodyPr wrap="square" lIns="45720" tIns="27432" rIns="45720" bIns="27432" anchor="t">
            <a:spAutoFit/>
          </a:bodyPr>
          <a:lstStyle/>
          <a:p>
            <a:pPr algn="just">
              <a:spcBef>
                <a:spcPts val="0"/>
              </a:spcBef>
              <a:spcAft>
                <a:spcPts val="200"/>
              </a:spcAft>
            </a:pPr>
            <a:r>
              <a:rPr lang="fr-FR" b="1" i="0" noProof="0" dirty="0">
                <a:solidFill>
                  <a:srgbClr val="FFFFFF"/>
                </a:solidFill>
                <a:latin typeface="Barlow"/>
              </a:rPr>
              <a:t>LES CINQ DÉCISIONS PRISES SANS JURISTE</a:t>
            </a:r>
          </a:p>
          <a:p>
            <a:pPr algn="just">
              <a:spcBef>
                <a:spcPts val="0"/>
              </a:spcBef>
              <a:spcAft>
                <a:spcPts val="200"/>
              </a:spcAft>
            </a:pPr>
            <a:r>
              <a:rPr lang="fr-FR" sz="1200" b="0" i="0" noProof="0" dirty="0">
                <a:solidFill>
                  <a:srgbClr val="FFFFFF"/>
                </a:solidFill>
                <a:latin typeface="Barlow"/>
              </a:rPr>
              <a:t>•  Des CGV reprises sur le site d'un concurrent ou </a:t>
            </a:r>
            <a:r>
              <a:rPr lang="fr-FR" sz="1200">
                <a:solidFill>
                  <a:srgbClr val="FFFFFF"/>
                </a:solidFill>
                <a:latin typeface="Barlow"/>
              </a:rPr>
              <a:t>générées</a:t>
            </a:r>
            <a:r>
              <a:rPr lang="fr-FR" sz="1200" b="0" i="0" noProof="0">
                <a:solidFill>
                  <a:srgbClr val="FFFFFF"/>
                </a:solidFill>
                <a:latin typeface="Barlow"/>
              </a:rPr>
              <a:t> </a:t>
            </a:r>
            <a:r>
              <a:rPr lang="fr-FR" sz="1200" b="0" i="0" noProof="0" dirty="0">
                <a:solidFill>
                  <a:srgbClr val="FFFFFF"/>
                </a:solidFill>
                <a:latin typeface="Barlow"/>
              </a:rPr>
              <a:t>via IA, «pour aller vite»</a:t>
            </a:r>
          </a:p>
          <a:p>
            <a:pPr algn="just">
              <a:spcBef>
                <a:spcPts val="0"/>
              </a:spcBef>
              <a:spcAft>
                <a:spcPts val="200"/>
              </a:spcAft>
            </a:pPr>
            <a:r>
              <a:rPr lang="fr-FR" sz="1200" b="0" i="0" noProof="0" dirty="0">
                <a:solidFill>
                  <a:srgbClr val="FFFFFF"/>
                </a:solidFill>
                <a:latin typeface="Barlow"/>
              </a:rPr>
              <a:t>•  Une case unique valant acceptation des CGV et inscription à la newsletter</a:t>
            </a:r>
          </a:p>
          <a:p>
            <a:pPr algn="just">
              <a:spcBef>
                <a:spcPts val="0"/>
              </a:spcBef>
              <a:spcAft>
                <a:spcPts val="200"/>
              </a:spcAft>
            </a:pPr>
            <a:r>
              <a:rPr lang="fr-FR" sz="1200" b="0" i="0" noProof="0" dirty="0">
                <a:solidFill>
                  <a:srgbClr val="FFFFFF"/>
                </a:solidFill>
                <a:latin typeface="Barlow"/>
              </a:rPr>
              <a:t>•  Une extension de garantie « Sérénité 5 ans » vendue 29 € au panier</a:t>
            </a:r>
          </a:p>
          <a:p>
            <a:pPr algn="just">
              <a:spcBef>
                <a:spcPts val="0"/>
              </a:spcBef>
              <a:spcAft>
                <a:spcPts val="200"/>
              </a:spcAft>
            </a:pPr>
            <a:r>
              <a:rPr lang="fr-FR" sz="1200" b="0" i="0" noProof="0" dirty="0">
                <a:solidFill>
                  <a:srgbClr val="FFFFFF"/>
                </a:solidFill>
                <a:latin typeface="Barlow"/>
              </a:rPr>
              <a:t>•  Le rappel téléphonique de tout prospect ayant rempli le formulaire de devis</a:t>
            </a:r>
          </a:p>
          <a:p>
            <a:pPr algn="just">
              <a:spcBef>
                <a:spcPts val="0"/>
              </a:spcBef>
              <a:spcAft>
                <a:spcPts val="200"/>
              </a:spcAft>
            </a:pPr>
            <a:r>
              <a:rPr lang="fr-FR" sz="1200" b="0" i="0" noProof="0" dirty="0">
                <a:solidFill>
                  <a:srgbClr val="FFFFFF"/>
                </a:solidFill>
                <a:latin typeface="Barlow"/>
              </a:rPr>
              <a:t>•  La mention « emballage éco-responsable » ajoutée par le marketing</a:t>
            </a:r>
          </a:p>
        </p:txBody>
      </p:sp>
      <p:sp>
        <p:nvSpPr>
          <p:cNvPr id="10" name="Rectangle"/>
          <p:cNvSpPr/>
          <p:nvPr/>
        </p:nvSpPr>
        <p:spPr>
          <a:xfrm>
            <a:off x="6172200" y="3017520"/>
            <a:ext cx="5212080" cy="178308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p:cNvSpPr txBox="1"/>
          <p:nvPr/>
        </p:nvSpPr>
        <p:spPr>
          <a:xfrm>
            <a:off x="6245352" y="3081527"/>
            <a:ext cx="5065776" cy="1383969"/>
          </a:xfrm>
          <a:prstGeom prst="rect">
            <a:avLst/>
          </a:prstGeom>
          <a:noFill/>
        </p:spPr>
        <p:txBody>
          <a:bodyPr wrap="square" lIns="45720" tIns="27432" rIns="45720" bIns="27432" anchor="t">
            <a:spAutoFit/>
          </a:bodyPr>
          <a:lstStyle/>
          <a:p>
            <a:pPr algn="l">
              <a:spcBef>
                <a:spcPts val="0"/>
              </a:spcBef>
              <a:spcAft>
                <a:spcPts val="200"/>
              </a:spcAft>
            </a:pPr>
            <a:r>
              <a:rPr lang="fr-FR" b="1" dirty="0">
                <a:solidFill>
                  <a:srgbClr val="FFFFFF"/>
                </a:solidFill>
                <a:latin typeface="Barlow"/>
              </a:rPr>
              <a:t>LES CONSEQUENCES (ex. de décisions)</a:t>
            </a:r>
            <a:endParaRPr lang="fr-FR" b="1" i="0" noProof="0" dirty="0">
              <a:solidFill>
                <a:srgbClr val="FFFFFF"/>
              </a:solidFill>
              <a:latin typeface="Barlow"/>
            </a:endParaRPr>
          </a:p>
          <a:p>
            <a:pPr algn="l">
              <a:spcBef>
                <a:spcPts val="0"/>
              </a:spcBef>
              <a:spcAft>
                <a:spcPts val="200"/>
              </a:spcAft>
            </a:pPr>
            <a:r>
              <a:rPr lang="fr-FR" sz="1200" b="0" i="0" noProof="0" dirty="0">
                <a:solidFill>
                  <a:srgbClr val="FFFFFF"/>
                </a:solidFill>
                <a:latin typeface="Barlow"/>
              </a:rPr>
              <a:t>•  300 000 € — préjudice évalué sur l'économie réalisée (Cass. com., 2020)</a:t>
            </a:r>
          </a:p>
          <a:p>
            <a:pPr algn="l">
              <a:spcBef>
                <a:spcPts val="0"/>
              </a:spcBef>
              <a:spcAft>
                <a:spcPts val="200"/>
              </a:spcAft>
            </a:pPr>
            <a:r>
              <a:rPr lang="fr-FR" sz="1200" b="0" i="0" noProof="0" dirty="0">
                <a:solidFill>
                  <a:srgbClr val="FFFFFF"/>
                </a:solidFill>
                <a:latin typeface="Barlow"/>
              </a:rPr>
              <a:t>•  50 000 € et astreinte — consentement invalide (CNIL / CE, 2026)</a:t>
            </a:r>
          </a:p>
          <a:p>
            <a:pPr algn="l">
              <a:spcBef>
                <a:spcPts val="0"/>
              </a:spcBef>
              <a:spcAft>
                <a:spcPts val="200"/>
              </a:spcAft>
            </a:pPr>
            <a:r>
              <a:rPr lang="fr-FR" sz="1200" b="0" i="0" noProof="0" dirty="0">
                <a:solidFill>
                  <a:srgbClr val="FFFFFF"/>
                </a:solidFill>
                <a:latin typeface="Barlow"/>
              </a:rPr>
              <a:t>•  25 000 € — pratique trompeuse sur les garanties (CAA Paris, 2025)</a:t>
            </a:r>
          </a:p>
          <a:p>
            <a:pPr algn="l">
              <a:spcBef>
                <a:spcPts val="0"/>
              </a:spcBef>
              <a:spcAft>
                <a:spcPts val="200"/>
              </a:spcAft>
            </a:pPr>
            <a:r>
              <a:rPr lang="fr-FR" sz="1200" b="0" i="0" noProof="0" dirty="0">
                <a:solidFill>
                  <a:srgbClr val="FFFFFF"/>
                </a:solidFill>
                <a:latin typeface="Barlow"/>
              </a:rPr>
              <a:t>•  265 000 € — démarchage sans consentement (TA Cergy, 2025)</a:t>
            </a:r>
          </a:p>
          <a:p>
            <a:pPr algn="l">
              <a:spcBef>
                <a:spcPts val="0"/>
              </a:spcBef>
              <a:spcAft>
                <a:spcPts val="200"/>
              </a:spcAft>
            </a:pPr>
            <a:r>
              <a:rPr lang="fr-FR" sz="1200" b="0" i="0" noProof="0" dirty="0">
                <a:solidFill>
                  <a:srgbClr val="FFFFFF"/>
                </a:solidFill>
                <a:latin typeface="Barlow"/>
              </a:rPr>
              <a:t>•  Interdiction sous astreinte — allégation verte (TJ Lille, 2026)</a:t>
            </a:r>
          </a:p>
        </p:txBody>
      </p:sp>
      <p:sp>
        <p:nvSpPr>
          <p:cNvPr id="12" name="Rectangle"/>
          <p:cNvSpPr/>
          <p:nvPr/>
        </p:nvSpPr>
        <p:spPr>
          <a:xfrm>
            <a:off x="477950" y="5149656"/>
            <a:ext cx="10343225" cy="61760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Rectangle"/>
          <p:cNvSpPr/>
          <p:nvPr/>
        </p:nvSpPr>
        <p:spPr>
          <a:xfrm>
            <a:off x="624840" y="5054600"/>
            <a:ext cx="68580" cy="77724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p:cNvSpPr txBox="1"/>
          <p:nvPr/>
        </p:nvSpPr>
        <p:spPr>
          <a:xfrm>
            <a:off x="990600" y="5169052"/>
            <a:ext cx="10202672" cy="599138"/>
          </a:xfrm>
          <a:prstGeom prst="rect">
            <a:avLst/>
          </a:prstGeom>
          <a:noFill/>
        </p:spPr>
        <p:txBody>
          <a:bodyPr wrap="square" lIns="45720" tIns="27432" rIns="45720" bIns="27432" anchor="ctr">
            <a:spAutoFit/>
          </a:bodyPr>
          <a:lstStyle/>
          <a:p>
            <a:pPr>
              <a:spcAft>
                <a:spcPts val="400"/>
              </a:spcAft>
            </a:pPr>
            <a:r>
              <a:rPr lang="fr-FR" sz="1600" b="1" i="0" noProof="0" dirty="0">
                <a:solidFill>
                  <a:srgbClr val="EA7700"/>
                </a:solidFill>
                <a:latin typeface="Barlow"/>
              </a:rPr>
              <a:t>Trois questions pour commencer : </a:t>
            </a:r>
            <a:r>
              <a:rPr lang="fr-FR" sz="1600" dirty="0">
                <a:solidFill>
                  <a:srgbClr val="4B3C3C"/>
                </a:solidFill>
                <a:latin typeface="Barlow"/>
              </a:rPr>
              <a:t>Q</a:t>
            </a:r>
            <a:r>
              <a:rPr lang="fr-FR" sz="1600" b="0" i="0" noProof="0">
                <a:solidFill>
                  <a:srgbClr val="4B3C3C"/>
                </a:solidFill>
                <a:latin typeface="Barlow"/>
              </a:rPr>
              <a:t>ui</a:t>
            </a:r>
            <a:r>
              <a:rPr lang="fr-FR" sz="1600" b="0" i="0" noProof="0" dirty="0">
                <a:solidFill>
                  <a:srgbClr val="4B3C3C"/>
                </a:solidFill>
                <a:latin typeface="Barlow"/>
              </a:rPr>
              <a:t> a lu ses propres CGV en entier ? Qui sait où est hébergé son site ? </a:t>
            </a:r>
            <a:endParaRPr lang="en-US"/>
          </a:p>
          <a:p>
            <a:pPr algn="l">
              <a:spcBef>
                <a:spcPts val="0"/>
              </a:spcBef>
              <a:spcAft>
                <a:spcPts val="400"/>
              </a:spcAft>
            </a:pPr>
            <a:r>
              <a:rPr lang="fr-FR" sz="1600" b="0" i="0" noProof="0" dirty="0">
                <a:solidFill>
                  <a:srgbClr val="4B3C3C"/>
                </a:solidFill>
                <a:latin typeface="Barlow"/>
              </a:rPr>
              <a:t>Qui peut produire, aujourd'hui, la preuve du consentement de son dernier inscrit à la newsletter ?</a:t>
            </a:r>
            <a:endParaRPr lang="fr-FR"/>
          </a:p>
        </p:txBody>
      </p:sp>
      <p:sp>
        <p:nvSpPr>
          <p:cNvPr id="17" name="TextBox"/>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00" b="0" i="1" noProof="0" dirty="0">
                <a:solidFill>
                  <a:srgbClr val="7A6F6F"/>
                </a:solidFill>
                <a:latin typeface="Barlow"/>
              </a:rPr>
              <a:t>Cas composite construit à partir des décisions citées dans le présent support.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5943600" y="3794760"/>
            <a:ext cx="5138928" cy="169164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LES ENJEUX</a:t>
            </a:r>
          </a:p>
        </p:txBody>
      </p:sp>
      <p:sp>
        <p:nvSpPr>
          <p:cNvPr id="4" name="TextBox 3"/>
          <p:cNvSpPr txBox="1"/>
          <p:nvPr/>
        </p:nvSpPr>
        <p:spPr>
          <a:xfrm>
            <a:off x="457200" y="1126393"/>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LA CONFORMITÉ N'EST PAS UN COÛT : C'EST UN ACTIF À 4 DIMENSIONS</a:t>
            </a:r>
          </a:p>
        </p:txBody>
      </p:sp>
      <p:sp>
        <p:nvSpPr>
          <p:cNvPr id="5" name="Rectangle 4"/>
          <p:cNvSpPr/>
          <p:nvPr/>
        </p:nvSpPr>
        <p:spPr>
          <a:xfrm>
            <a:off x="502920" y="1645920"/>
            <a:ext cx="5065776" cy="196596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TextBox 5"/>
          <p:cNvSpPr txBox="1"/>
          <p:nvPr/>
        </p:nvSpPr>
        <p:spPr>
          <a:xfrm>
            <a:off x="576072" y="1709928"/>
            <a:ext cx="5065776" cy="1253164"/>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SÉCURITÉ JURIDIQUE</a:t>
            </a:r>
          </a:p>
          <a:p>
            <a:pPr algn="l">
              <a:spcBef>
                <a:spcPts val="0"/>
              </a:spcBef>
              <a:spcAft>
                <a:spcPts val="200"/>
              </a:spcAft>
            </a:pPr>
            <a:r>
              <a:rPr lang="fr-FR" sz="1600" b="0" i="0" noProof="0" dirty="0">
                <a:solidFill>
                  <a:srgbClr val="FFFFFF"/>
                </a:solidFill>
                <a:latin typeface="Barlow"/>
              </a:rPr>
              <a:t>•  Éviter l'amende administrative et le contentieux client</a:t>
            </a:r>
          </a:p>
          <a:p>
            <a:pPr algn="l">
              <a:spcBef>
                <a:spcPts val="0"/>
              </a:spcBef>
              <a:spcAft>
                <a:spcPts val="200"/>
              </a:spcAft>
            </a:pPr>
            <a:r>
              <a:rPr lang="fr-FR" sz="1600" b="0" i="0" noProof="0" dirty="0">
                <a:solidFill>
                  <a:srgbClr val="FFFFFF"/>
                </a:solidFill>
                <a:latin typeface="Barlow"/>
              </a:rPr>
              <a:t>•  Sécuriser la preuve du contrat et de l'acceptation</a:t>
            </a:r>
          </a:p>
          <a:p>
            <a:pPr algn="l">
              <a:spcBef>
                <a:spcPts val="0"/>
              </a:spcBef>
              <a:spcAft>
                <a:spcPts val="200"/>
              </a:spcAft>
            </a:pPr>
            <a:r>
              <a:rPr lang="fr-FR" sz="1600" b="0" i="0" noProof="0" dirty="0">
                <a:solidFill>
                  <a:srgbClr val="FFFFFF"/>
                </a:solidFill>
                <a:latin typeface="Barlow"/>
              </a:rPr>
              <a:t>•  Résister au contrôle DGCCRF / CNIL</a:t>
            </a:r>
          </a:p>
        </p:txBody>
      </p:sp>
      <p:sp>
        <p:nvSpPr>
          <p:cNvPr id="7" name="Rectangle 6"/>
          <p:cNvSpPr/>
          <p:nvPr/>
        </p:nvSpPr>
        <p:spPr>
          <a:xfrm>
            <a:off x="5943600" y="1645920"/>
            <a:ext cx="5138928" cy="183838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016752" y="1709928"/>
            <a:ext cx="5065776" cy="1253164"/>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PERFORMANCE PAR LA CONFIANCE</a:t>
            </a:r>
          </a:p>
          <a:p>
            <a:pPr algn="l">
              <a:spcBef>
                <a:spcPts val="0"/>
              </a:spcBef>
              <a:spcAft>
                <a:spcPts val="200"/>
              </a:spcAft>
            </a:pPr>
            <a:r>
              <a:rPr lang="fr-FR" sz="1600" b="0" i="0" noProof="0" dirty="0">
                <a:solidFill>
                  <a:srgbClr val="FFFFFF"/>
                </a:solidFill>
                <a:latin typeface="Barlow"/>
              </a:rPr>
              <a:t>•  Un tunnel clair = moins d'abandons de panier</a:t>
            </a:r>
          </a:p>
          <a:p>
            <a:pPr algn="l">
              <a:spcBef>
                <a:spcPts val="0"/>
              </a:spcBef>
              <a:spcAft>
                <a:spcPts val="200"/>
              </a:spcAft>
            </a:pPr>
            <a:r>
              <a:rPr lang="fr-FR" sz="1600" b="0" i="0" noProof="0" dirty="0">
                <a:solidFill>
                  <a:srgbClr val="FFFFFF"/>
                </a:solidFill>
                <a:latin typeface="Barlow"/>
              </a:rPr>
              <a:t>•  Des CGV lisibles = moins de litiges SAV</a:t>
            </a:r>
          </a:p>
          <a:p>
            <a:pPr algn="l">
              <a:spcBef>
                <a:spcPts val="0"/>
              </a:spcBef>
              <a:spcAft>
                <a:spcPts val="200"/>
              </a:spcAft>
            </a:pPr>
            <a:r>
              <a:rPr lang="fr-FR" sz="1600" b="0" i="0" noProof="0" dirty="0">
                <a:solidFill>
                  <a:srgbClr val="FFFFFF"/>
                </a:solidFill>
                <a:latin typeface="Barlow"/>
              </a:rPr>
              <a:t>•  Un consentement propre = base clients plus engagée</a:t>
            </a:r>
          </a:p>
        </p:txBody>
      </p:sp>
      <p:sp>
        <p:nvSpPr>
          <p:cNvPr id="9" name="Rectangle 8"/>
          <p:cNvSpPr/>
          <p:nvPr/>
        </p:nvSpPr>
        <p:spPr>
          <a:xfrm>
            <a:off x="502920" y="3765647"/>
            <a:ext cx="5065776" cy="1720753"/>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576072" y="3858768"/>
            <a:ext cx="5065776" cy="1253164"/>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VALORISATION ÉCONOMIQUE</a:t>
            </a:r>
          </a:p>
          <a:p>
            <a:pPr algn="l">
              <a:spcBef>
                <a:spcPts val="0"/>
              </a:spcBef>
              <a:spcAft>
                <a:spcPts val="200"/>
              </a:spcAft>
            </a:pPr>
            <a:r>
              <a:rPr lang="fr-FR" sz="1600" b="0" i="0" noProof="0" dirty="0">
                <a:solidFill>
                  <a:srgbClr val="FFFFFF"/>
                </a:solidFill>
                <a:latin typeface="Barlow"/>
              </a:rPr>
              <a:t>•  La conformité est un investissement identifiable</a:t>
            </a:r>
          </a:p>
          <a:p>
            <a:pPr>
              <a:spcAft>
                <a:spcPts val="200"/>
              </a:spcAft>
            </a:pPr>
            <a:r>
              <a:rPr lang="fr-FR" sz="1600" b="0" i="0" noProof="0" dirty="0">
                <a:solidFill>
                  <a:srgbClr val="FFFFFF"/>
                </a:solidFill>
                <a:latin typeface="Barlow"/>
              </a:rPr>
              <a:t>•  </a:t>
            </a:r>
            <a:r>
              <a:rPr lang="fr-FR" sz="1600" dirty="0">
                <a:solidFill>
                  <a:srgbClr val="FFFFFF"/>
                </a:solidFill>
                <a:latin typeface="Barlow"/>
              </a:rPr>
              <a:t>Un actif</a:t>
            </a:r>
            <a:r>
              <a:rPr lang="fr-FR" sz="1600" b="0" i="0" noProof="0" dirty="0">
                <a:solidFill>
                  <a:srgbClr val="FFFFFF"/>
                </a:solidFill>
                <a:latin typeface="Barlow"/>
              </a:rPr>
              <a:t> audité en levée de fonds et en due diligence</a:t>
            </a:r>
          </a:p>
          <a:p>
            <a:pPr algn="l">
              <a:spcBef>
                <a:spcPts val="0"/>
              </a:spcBef>
              <a:spcAft>
                <a:spcPts val="200"/>
              </a:spcAft>
            </a:pPr>
            <a:r>
              <a:rPr lang="fr-FR" sz="1600" b="0" i="0" noProof="0" dirty="0">
                <a:solidFill>
                  <a:srgbClr val="FFFFFF"/>
                </a:solidFill>
                <a:latin typeface="Barlow"/>
              </a:rPr>
              <a:t>•  Un fichier client conforme est un actif cessible</a:t>
            </a:r>
          </a:p>
        </p:txBody>
      </p:sp>
      <p:sp>
        <p:nvSpPr>
          <p:cNvPr id="12" name="TextBox 11"/>
          <p:cNvSpPr txBox="1"/>
          <p:nvPr/>
        </p:nvSpPr>
        <p:spPr>
          <a:xfrm>
            <a:off x="6016752" y="3858768"/>
            <a:ext cx="5065776" cy="1253164"/>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CONQUÊTE DE PARTS DE MARCHÉ</a:t>
            </a:r>
          </a:p>
          <a:p>
            <a:pPr algn="l">
              <a:spcBef>
                <a:spcPts val="0"/>
              </a:spcBef>
              <a:spcAft>
                <a:spcPts val="200"/>
              </a:spcAft>
            </a:pPr>
            <a:r>
              <a:rPr lang="fr-FR" sz="1600" b="0" i="0" noProof="0" dirty="0">
                <a:solidFill>
                  <a:srgbClr val="FFFFFF"/>
                </a:solidFill>
                <a:latin typeface="Barlow"/>
              </a:rPr>
              <a:t>•  Le concurrent non conforme est attaquable</a:t>
            </a:r>
          </a:p>
          <a:p>
            <a:pPr algn="l">
              <a:spcBef>
                <a:spcPts val="0"/>
              </a:spcBef>
              <a:spcAft>
                <a:spcPts val="200"/>
              </a:spcAft>
            </a:pPr>
            <a:r>
              <a:rPr lang="fr-FR" sz="1600" b="0" i="0" noProof="0" dirty="0">
                <a:solidFill>
                  <a:srgbClr val="FFFFFF"/>
                </a:solidFill>
                <a:latin typeface="Barlow"/>
              </a:rPr>
              <a:t>•  Parasitisme : il profite de vos investissements</a:t>
            </a:r>
          </a:p>
          <a:p>
            <a:pPr algn="l">
              <a:spcBef>
                <a:spcPts val="0"/>
              </a:spcBef>
              <a:spcAft>
                <a:spcPts val="200"/>
              </a:spcAft>
            </a:pPr>
            <a:r>
              <a:rPr lang="fr-FR" sz="1600" b="0" i="0" noProof="0" dirty="0">
                <a:solidFill>
                  <a:srgbClr val="FFFFFF"/>
                </a:solidFill>
                <a:latin typeface="Barlow"/>
              </a:rPr>
              <a:t>•  Référencement et partenariats facilités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p:txBody>
          <a:bodyPr wrap="square"/>
          <a:lstStyle/>
          <a:p>
            <a:r>
              <a:rPr lang="fr-FR" sz="2000" b="1" i="0" noProof="0" dirty="0">
                <a:solidFill>
                  <a:srgbClr val="4B3C3C"/>
                </a:solidFill>
                <a:latin typeface="Barlow Condensed ExtraBold"/>
              </a:rPr>
              <a:t>LES ENJEUX</a:t>
            </a:r>
          </a:p>
        </p:txBody>
      </p:sp>
      <p:sp>
        <p:nvSpPr>
          <p:cNvPr id="4" name="TextBox"/>
          <p:cNvSpPr txBox="1"/>
          <p:nvPr/>
        </p:nvSpPr>
        <p:spPr>
          <a:xfrm>
            <a:off x="411480" y="1188720"/>
            <a:ext cx="10515600" cy="317010"/>
          </a:xfrm>
          <a:prstGeom prst="rect">
            <a:avLst/>
          </a:prstGeom>
          <a:noFill/>
        </p:spPr>
        <p:txBody>
          <a:bodyPr wrap="square" lIns="45720" tIns="27432" rIns="45720" bIns="27432" anchor="t">
            <a:spAutoFit/>
          </a:bodyPr>
          <a:lstStyle/>
          <a:p>
            <a:pPr algn="l">
              <a:spcBef>
                <a:spcPts val="0"/>
              </a:spcBef>
              <a:spcAft>
                <a:spcPts val="400"/>
              </a:spcAft>
            </a:pPr>
            <a:r>
              <a:rPr lang="fr-FR" sz="1700" b="1" i="0" noProof="0" dirty="0">
                <a:solidFill>
                  <a:srgbClr val="FFCD00"/>
                </a:solidFill>
                <a:latin typeface="Barlow Condensed ExtraBold"/>
              </a:rPr>
              <a:t>CE QUE COÛTE LA NON-CONFORMITÉ — ET PAR QUELS DECLENCHEURS ?</a:t>
            </a:r>
          </a:p>
        </p:txBody>
      </p:sp>
      <p:graphicFrame>
        <p:nvGraphicFramePr>
          <p:cNvPr id="5" name="Table"/>
          <p:cNvGraphicFramePr>
            <a:graphicFrameLocks noGrp="1"/>
          </p:cNvGraphicFramePr>
          <p:nvPr>
            <p:extLst>
              <p:ext uri="{D42A27DB-BD31-4B8C-83A1-F6EECF244321}">
                <p14:modId xmlns:p14="http://schemas.microsoft.com/office/powerpoint/2010/main" val="1789906752"/>
              </p:ext>
            </p:extLst>
          </p:nvPr>
        </p:nvGraphicFramePr>
        <p:xfrm>
          <a:off x="502920" y="1645920"/>
          <a:ext cx="10881360" cy="3020040"/>
        </p:xfrm>
        <a:graphic>
          <a:graphicData uri="http://schemas.openxmlformats.org/drawingml/2006/table">
            <a:tbl>
              <a:tblPr bandRow="1">
                <a:tableStyleId>{5C22544A-7EE6-4342-B048-85BDC9FD1C3A}</a:tableStyleId>
              </a:tblPr>
              <a:tblGrid>
                <a:gridCol w="2700000">
                  <a:extLst>
                    <a:ext uri="{9D8B030D-6E8A-4147-A177-3AD203B41FA5}">
                      <a16:colId xmlns:a16="http://schemas.microsoft.com/office/drawing/2014/main" val="20000"/>
                    </a:ext>
                  </a:extLst>
                </a:gridCol>
                <a:gridCol w="1250000">
                  <a:extLst>
                    <a:ext uri="{9D8B030D-6E8A-4147-A177-3AD203B41FA5}">
                      <a16:colId xmlns:a16="http://schemas.microsoft.com/office/drawing/2014/main" val="20001"/>
                    </a:ext>
                  </a:extLst>
                </a:gridCol>
                <a:gridCol w="2600000">
                  <a:extLst>
                    <a:ext uri="{9D8B030D-6E8A-4147-A177-3AD203B41FA5}">
                      <a16:colId xmlns:a16="http://schemas.microsoft.com/office/drawing/2014/main" val="20002"/>
                    </a:ext>
                  </a:extLst>
                </a:gridCol>
                <a:gridCol w="2331360">
                  <a:extLst>
                    <a:ext uri="{9D8B030D-6E8A-4147-A177-3AD203B41FA5}">
                      <a16:colId xmlns:a16="http://schemas.microsoft.com/office/drawing/2014/main" val="20003"/>
                    </a:ext>
                  </a:extLst>
                </a:gridCol>
                <a:gridCol w="2000000">
                  <a:extLst>
                    <a:ext uri="{9D8B030D-6E8A-4147-A177-3AD203B41FA5}">
                      <a16:colId xmlns:a16="http://schemas.microsoft.com/office/drawing/2014/main" val="20004"/>
                    </a:ext>
                  </a:extLst>
                </a:gridCol>
              </a:tblGrid>
              <a:tr h="320040">
                <a:tc>
                  <a:txBody>
                    <a:bodyPr/>
                    <a:lstStyle/>
                    <a:p>
                      <a:r>
                        <a:rPr lang="fr-FR" sz="900" b="1" i="0" noProof="0" dirty="0">
                          <a:solidFill>
                            <a:srgbClr val="FFFFFF"/>
                          </a:solidFill>
                          <a:latin typeface="Barlow"/>
                        </a:rPr>
                        <a:t>Exemples de manquements</a:t>
                      </a:r>
                    </a:p>
                  </a:txBody>
                  <a:tcPr marL="64008" marR="64008" marT="27432" marB="27432" anchor="ctr">
                    <a:solidFill>
                      <a:srgbClr val="4B3C3C"/>
                    </a:solidFill>
                  </a:tcPr>
                </a:tc>
                <a:tc>
                  <a:txBody>
                    <a:bodyPr/>
                    <a:lstStyle/>
                    <a:p>
                      <a:r>
                        <a:rPr lang="fr-FR" sz="900" b="1" i="0" noProof="0" dirty="0">
                          <a:solidFill>
                            <a:srgbClr val="FFFFFF"/>
                          </a:solidFill>
                          <a:latin typeface="Barlow"/>
                        </a:rPr>
                        <a:t>Autorité</a:t>
                      </a:r>
                    </a:p>
                  </a:txBody>
                  <a:tcPr marL="64008" marR="64008" marT="27432" marB="27432" anchor="ctr">
                    <a:solidFill>
                      <a:srgbClr val="4B3C3C"/>
                    </a:solidFill>
                  </a:tcPr>
                </a:tc>
                <a:tc>
                  <a:txBody>
                    <a:bodyPr/>
                    <a:lstStyle/>
                    <a:p>
                      <a:r>
                        <a:rPr lang="fr-FR" sz="900" b="1" i="0" noProof="0" dirty="0">
                          <a:solidFill>
                            <a:srgbClr val="FFFFFF"/>
                          </a:solidFill>
                          <a:latin typeface="Barlow"/>
                        </a:rPr>
                        <a:t>Sanction encourue</a:t>
                      </a:r>
                    </a:p>
                  </a:txBody>
                  <a:tcPr marL="64008" marR="64008" marT="27432" marB="27432" anchor="ctr">
                    <a:solidFill>
                      <a:srgbClr val="4B3C3C"/>
                    </a:solidFill>
                  </a:tcPr>
                </a:tc>
                <a:tc>
                  <a:txBody>
                    <a:bodyPr/>
                    <a:lstStyle/>
                    <a:p>
                      <a:r>
                        <a:rPr lang="fr-FR" sz="900" b="1" i="0" noProof="0" dirty="0">
                          <a:solidFill>
                            <a:srgbClr val="FFFFFF"/>
                          </a:solidFill>
                          <a:latin typeface="Barlow"/>
                        </a:rPr>
                        <a:t>Exemples de déclencheurs</a:t>
                      </a:r>
                    </a:p>
                  </a:txBody>
                  <a:tcPr marL="64008" marR="64008" marT="27432" marB="27432" anchor="ctr">
                    <a:solidFill>
                      <a:srgbClr val="4B3C3C"/>
                    </a:solidFill>
                  </a:tcPr>
                </a:tc>
                <a:tc>
                  <a:txBody>
                    <a:bodyPr/>
                    <a:lstStyle/>
                    <a:p>
                      <a:r>
                        <a:rPr lang="fr-FR" sz="900" b="1" i="0" noProof="0" dirty="0">
                          <a:solidFill>
                            <a:srgbClr val="FFFFFF"/>
                          </a:solidFill>
                          <a:latin typeface="Barlow"/>
                        </a:rPr>
                        <a:t>Référence</a:t>
                      </a:r>
                    </a:p>
                  </a:txBody>
                  <a:tcPr marL="64008" marR="64008" marT="27432" marB="27432" anchor="ctr">
                    <a:solidFill>
                      <a:srgbClr val="4B3C3C"/>
                    </a:solidFill>
                  </a:tcPr>
                </a:tc>
                <a:extLst>
                  <a:ext uri="{0D108BD9-81ED-4DB2-BD59-A6C34878D82A}">
                    <a16:rowId xmlns:a16="http://schemas.microsoft.com/office/drawing/2014/main" val="10000"/>
                  </a:ext>
                </a:extLst>
              </a:tr>
              <a:tr h="300000">
                <a:tc>
                  <a:txBody>
                    <a:bodyPr/>
                    <a:lstStyle/>
                    <a:p>
                      <a:r>
                        <a:rPr lang="fr-FR" sz="900" b="0" i="0" noProof="0" dirty="0">
                          <a:solidFill>
                            <a:srgbClr val="4B3C3C"/>
                          </a:solidFill>
                          <a:latin typeface="Barlow"/>
                        </a:rPr>
                        <a:t>Défaut de mentions légales</a:t>
                      </a:r>
                    </a:p>
                  </a:txBody>
                  <a:tcPr marL="64008" marR="64008" marT="27432" marB="27432" anchor="ctr">
                    <a:solidFill>
                      <a:srgbClr val="F2F0EC"/>
                    </a:solidFill>
                  </a:tcPr>
                </a:tc>
                <a:tc>
                  <a:txBody>
                    <a:bodyPr/>
                    <a:lstStyle/>
                    <a:p>
                      <a:r>
                        <a:rPr lang="fr-FR" sz="900" b="0" i="0" noProof="0" dirty="0">
                          <a:solidFill>
                            <a:srgbClr val="4B3C3C"/>
                          </a:solidFill>
                          <a:latin typeface="Barlow"/>
                        </a:rPr>
                        <a:t>Juge pénal</a:t>
                      </a:r>
                    </a:p>
                  </a:txBody>
                  <a:tcPr marL="64008" marR="64008" marT="27432" marB="27432" anchor="ctr">
                    <a:solidFill>
                      <a:srgbClr val="F2F0EC"/>
                    </a:solidFill>
                  </a:tcPr>
                </a:tc>
                <a:tc>
                  <a:txBody>
                    <a:bodyPr/>
                    <a:lstStyle/>
                    <a:p>
                      <a:r>
                        <a:rPr lang="fr-FR" sz="900" b="0" i="0" noProof="0" dirty="0">
                          <a:solidFill>
                            <a:srgbClr val="4B3C3C"/>
                          </a:solidFill>
                          <a:latin typeface="Barlow"/>
                        </a:rPr>
                        <a:t>375 000 € (personne morale) + 1 an</a:t>
                      </a:r>
                    </a:p>
                  </a:txBody>
                  <a:tcPr marL="64008" marR="64008" marT="27432" marB="27432" anchor="ctr">
                    <a:solidFill>
                      <a:srgbClr val="F2F0EC"/>
                    </a:solidFill>
                  </a:tcPr>
                </a:tc>
                <a:tc>
                  <a:txBody>
                    <a:bodyPr/>
                    <a:lstStyle/>
                    <a:p>
                      <a:r>
                        <a:rPr lang="fr-FR" sz="900" b="0" i="0" noProof="0" dirty="0">
                          <a:solidFill>
                            <a:srgbClr val="4B3C3C"/>
                          </a:solidFill>
                          <a:latin typeface="Barlow"/>
                        </a:rPr>
                        <a:t>Contrôle en ligne, sans enquête préalable</a:t>
                      </a:r>
                    </a:p>
                  </a:txBody>
                  <a:tcPr marL="64008" marR="64008" marT="27432" marB="27432" anchor="ctr">
                    <a:solidFill>
                      <a:srgbClr val="F2F0EC"/>
                    </a:solidFill>
                  </a:tcPr>
                </a:tc>
                <a:tc>
                  <a:txBody>
                    <a:bodyPr/>
                    <a:lstStyle/>
                    <a:p>
                      <a:r>
                        <a:rPr lang="fr-FR" sz="900" b="0" i="0" noProof="0" dirty="0">
                          <a:solidFill>
                            <a:srgbClr val="4B3C3C"/>
                          </a:solidFill>
                          <a:latin typeface="Barlow"/>
                        </a:rPr>
                        <a:t>Art. 1-2 LCEN et 131-38 C. </a:t>
                      </a:r>
                      <a:r>
                        <a:rPr lang="fr-FR" sz="900" b="0" i="0" noProof="0" dirty="0" err="1">
                          <a:solidFill>
                            <a:srgbClr val="4B3C3C"/>
                          </a:solidFill>
                          <a:latin typeface="Barlow"/>
                        </a:rPr>
                        <a:t>pén</a:t>
                      </a:r>
                      <a:r>
                        <a:rPr lang="fr-FR" sz="900" b="0" i="0" noProof="0" dirty="0">
                          <a:solidFill>
                            <a:srgbClr val="4B3C3C"/>
                          </a:solidFill>
                          <a:latin typeface="Barlow"/>
                        </a:rPr>
                        <a:t>.</a:t>
                      </a:r>
                    </a:p>
                  </a:txBody>
                  <a:tcPr marL="64008" marR="64008" marT="27432" marB="27432" anchor="ctr">
                    <a:solidFill>
                      <a:srgbClr val="F2F0EC"/>
                    </a:solidFill>
                  </a:tcPr>
                </a:tc>
                <a:extLst>
                  <a:ext uri="{0D108BD9-81ED-4DB2-BD59-A6C34878D82A}">
                    <a16:rowId xmlns:a16="http://schemas.microsoft.com/office/drawing/2014/main" val="10001"/>
                  </a:ext>
                </a:extLst>
              </a:tr>
              <a:tr h="300000">
                <a:tc>
                  <a:txBody>
                    <a:bodyPr/>
                    <a:lstStyle/>
                    <a:p>
                      <a:r>
                        <a:rPr lang="fr-FR" sz="900" b="0" i="0" noProof="0" dirty="0">
                          <a:solidFill>
                            <a:srgbClr val="4B3C3C"/>
                          </a:solidFill>
                          <a:latin typeface="Barlow"/>
                        </a:rPr>
                        <a:t>Information précontractuelle incomplète</a:t>
                      </a:r>
                    </a:p>
                  </a:txBody>
                  <a:tcPr marL="64008" marR="64008" marT="27432" marB="27432" anchor="ctr">
                    <a:solidFill>
                      <a:srgbClr val="FFFFFF"/>
                    </a:solidFill>
                  </a:tcPr>
                </a:tc>
                <a:tc>
                  <a:txBody>
                    <a:bodyPr/>
                    <a:lstStyle/>
                    <a:p>
                      <a:r>
                        <a:rPr lang="fr-FR" sz="900" b="0" i="0" noProof="0" dirty="0">
                          <a:solidFill>
                            <a:srgbClr val="4B3C3C"/>
                          </a:solidFill>
                          <a:latin typeface="Barlow"/>
                        </a:rPr>
                        <a:t>DGCCRF</a:t>
                      </a:r>
                    </a:p>
                  </a:txBody>
                  <a:tcPr marL="64008" marR="64008" marT="27432" marB="27432" anchor="ctr">
                    <a:solidFill>
                      <a:srgbClr val="FFFFFF"/>
                    </a:solidFill>
                  </a:tcPr>
                </a:tc>
                <a:tc>
                  <a:txBody>
                    <a:bodyPr/>
                    <a:lstStyle/>
                    <a:p>
                      <a:r>
                        <a:rPr lang="fr-FR" sz="900" b="0" i="0" noProof="0" dirty="0">
                          <a:solidFill>
                            <a:srgbClr val="4B3C3C"/>
                          </a:solidFill>
                          <a:latin typeface="Barlow"/>
                        </a:rPr>
                        <a:t>75 000 € (personne morale)</a:t>
                      </a:r>
                    </a:p>
                  </a:txBody>
                  <a:tcPr marL="64008" marR="64008" marT="27432" marB="27432" anchor="ctr">
                    <a:solidFill>
                      <a:srgbClr val="FFFFFF"/>
                    </a:solidFill>
                  </a:tcPr>
                </a:tc>
                <a:tc>
                  <a:txBody>
                    <a:bodyPr/>
                    <a:lstStyle/>
                    <a:p>
                      <a:r>
                        <a:rPr lang="fr-FR" sz="900" b="0" i="0" noProof="0" dirty="0">
                          <a:solidFill>
                            <a:srgbClr val="4B3C3C"/>
                          </a:solidFill>
                          <a:latin typeface="Barlow"/>
                        </a:rPr>
                        <a:t>Enquête sectorielle programmée</a:t>
                      </a:r>
                    </a:p>
                  </a:txBody>
                  <a:tcPr marL="64008" marR="64008" marT="27432" marB="27432" anchor="ctr">
                    <a:solidFill>
                      <a:srgbClr val="FFFFFF"/>
                    </a:solidFill>
                  </a:tcPr>
                </a:tc>
                <a:tc>
                  <a:txBody>
                    <a:bodyPr/>
                    <a:lstStyle/>
                    <a:p>
                      <a:r>
                        <a:rPr lang="fr-FR" sz="900" b="0" i="0" noProof="0" dirty="0">
                          <a:solidFill>
                            <a:srgbClr val="4B3C3C"/>
                          </a:solidFill>
                          <a:latin typeface="Barlow"/>
                        </a:rPr>
                        <a:t>Art. L.242-10 C. conso.</a:t>
                      </a:r>
                    </a:p>
                  </a:txBody>
                  <a:tcPr marL="64008" marR="64008" marT="27432" marB="27432" anchor="ctr">
                    <a:solidFill>
                      <a:srgbClr val="FFFFFF"/>
                    </a:solidFill>
                  </a:tcPr>
                </a:tc>
                <a:extLst>
                  <a:ext uri="{0D108BD9-81ED-4DB2-BD59-A6C34878D82A}">
                    <a16:rowId xmlns:a16="http://schemas.microsoft.com/office/drawing/2014/main" val="10002"/>
                  </a:ext>
                </a:extLst>
              </a:tr>
              <a:tr h="300000">
                <a:tc>
                  <a:txBody>
                    <a:bodyPr/>
                    <a:lstStyle/>
                    <a:p>
                      <a:r>
                        <a:rPr lang="fr-FR" sz="900" b="0" i="0" noProof="0" dirty="0">
                          <a:solidFill>
                            <a:srgbClr val="4B3C3C"/>
                          </a:solidFill>
                          <a:latin typeface="Barlow"/>
                        </a:rPr>
                        <a:t>Absence d'info sur les garanties légales</a:t>
                      </a:r>
                    </a:p>
                  </a:txBody>
                  <a:tcPr marL="64008" marR="64008" marT="27432" marB="27432" anchor="ctr">
                    <a:solidFill>
                      <a:srgbClr val="F2F0EC"/>
                    </a:solidFill>
                  </a:tcPr>
                </a:tc>
                <a:tc>
                  <a:txBody>
                    <a:bodyPr/>
                    <a:lstStyle/>
                    <a:p>
                      <a:r>
                        <a:rPr lang="fr-FR" sz="900" b="0" i="0" noProof="0" dirty="0">
                          <a:solidFill>
                            <a:srgbClr val="4B3C3C"/>
                          </a:solidFill>
                          <a:latin typeface="Barlow"/>
                        </a:rPr>
                        <a:t>DGCCRF</a:t>
                      </a:r>
                    </a:p>
                  </a:txBody>
                  <a:tcPr marL="64008" marR="64008" marT="27432" marB="27432" anchor="ctr">
                    <a:solidFill>
                      <a:srgbClr val="F2F0EC"/>
                    </a:solidFill>
                  </a:tcPr>
                </a:tc>
                <a:tc>
                  <a:txBody>
                    <a:bodyPr/>
                    <a:lstStyle/>
                    <a:p>
                      <a:r>
                        <a:rPr lang="fr-FR" sz="900" b="0" i="0" noProof="0" dirty="0">
                          <a:solidFill>
                            <a:srgbClr val="4B3C3C"/>
                          </a:solidFill>
                          <a:latin typeface="Barlow"/>
                        </a:rPr>
                        <a:t>75 000 € (personne morale)</a:t>
                      </a:r>
                    </a:p>
                  </a:txBody>
                  <a:tcPr marL="64008" marR="64008" marT="27432" marB="27432" anchor="ctr">
                    <a:solidFill>
                      <a:srgbClr val="F2F0EC"/>
                    </a:solidFill>
                  </a:tcPr>
                </a:tc>
                <a:tc>
                  <a:txBody>
                    <a:bodyPr/>
                    <a:lstStyle/>
                    <a:p>
                      <a:r>
                        <a:rPr lang="fr-FR" sz="900" b="0" i="0" noProof="0" dirty="0">
                          <a:solidFill>
                            <a:srgbClr val="4B3C3C"/>
                          </a:solidFill>
                          <a:latin typeface="Barlow"/>
                        </a:rPr>
                        <a:t>Contrôle en magasin et en ligne</a:t>
                      </a:r>
                    </a:p>
                  </a:txBody>
                  <a:tcPr marL="64008" marR="64008" marT="27432" marB="27432" anchor="ctr">
                    <a:solidFill>
                      <a:srgbClr val="F2F0EC"/>
                    </a:solidFill>
                  </a:tcPr>
                </a:tc>
                <a:tc>
                  <a:txBody>
                    <a:bodyPr/>
                    <a:lstStyle/>
                    <a:p>
                      <a:r>
                        <a:rPr lang="fr-FR" sz="900" b="0" i="0" noProof="0" dirty="0">
                          <a:solidFill>
                            <a:srgbClr val="4B3C3C"/>
                          </a:solidFill>
                          <a:latin typeface="Barlow"/>
                        </a:rPr>
                        <a:t>Art. L.131-1-1 C. conso.</a:t>
                      </a:r>
                    </a:p>
                  </a:txBody>
                  <a:tcPr marL="64008" marR="64008" marT="27432" marB="27432" anchor="ctr">
                    <a:solidFill>
                      <a:srgbClr val="F2F0EC"/>
                    </a:solidFill>
                  </a:tcPr>
                </a:tc>
                <a:extLst>
                  <a:ext uri="{0D108BD9-81ED-4DB2-BD59-A6C34878D82A}">
                    <a16:rowId xmlns:a16="http://schemas.microsoft.com/office/drawing/2014/main" val="10003"/>
                  </a:ext>
                </a:extLst>
              </a:tr>
              <a:tr h="300000">
                <a:tc>
                  <a:txBody>
                    <a:bodyPr/>
                    <a:lstStyle/>
                    <a:p>
                      <a:r>
                        <a:rPr lang="fr-FR" sz="900" b="0" i="0" noProof="0" dirty="0">
                          <a:solidFill>
                            <a:srgbClr val="4B3C3C"/>
                          </a:solidFill>
                          <a:latin typeface="Barlow"/>
                        </a:rPr>
                        <a:t>Manquement obligations avis en ligne</a:t>
                      </a:r>
                    </a:p>
                  </a:txBody>
                  <a:tcPr marL="64008" marR="64008" marT="27432" marB="27432" anchor="ctr">
                    <a:solidFill>
                      <a:srgbClr val="FFFFFF"/>
                    </a:solidFill>
                  </a:tcPr>
                </a:tc>
                <a:tc>
                  <a:txBody>
                    <a:bodyPr/>
                    <a:lstStyle/>
                    <a:p>
                      <a:r>
                        <a:rPr lang="fr-FR" sz="900" b="0" i="0" noProof="0" dirty="0">
                          <a:solidFill>
                            <a:srgbClr val="4B3C3C"/>
                          </a:solidFill>
                          <a:latin typeface="Barlow"/>
                        </a:rPr>
                        <a:t>DGCCRF</a:t>
                      </a:r>
                    </a:p>
                  </a:txBody>
                  <a:tcPr marL="64008" marR="64008" marT="27432" marB="27432" anchor="ctr">
                    <a:solidFill>
                      <a:srgbClr val="FFFFFF"/>
                    </a:solidFill>
                  </a:tcPr>
                </a:tc>
                <a:tc>
                  <a:txBody>
                    <a:bodyPr/>
                    <a:lstStyle/>
                    <a:p>
                      <a:r>
                        <a:rPr lang="fr-FR" sz="900" b="0" i="0" noProof="0" dirty="0">
                          <a:solidFill>
                            <a:srgbClr val="4B3C3C"/>
                          </a:solidFill>
                          <a:latin typeface="Barlow"/>
                        </a:rPr>
                        <a:t>375 000 € (personne morale)</a:t>
                      </a:r>
                    </a:p>
                  </a:txBody>
                  <a:tcPr marL="64008" marR="64008" marT="27432" marB="27432" anchor="ctr">
                    <a:solidFill>
                      <a:srgbClr val="FFFFFF"/>
                    </a:solidFill>
                  </a:tcPr>
                </a:tc>
                <a:tc>
                  <a:txBody>
                    <a:bodyPr/>
                    <a:lstStyle/>
                    <a:p>
                      <a:r>
                        <a:rPr lang="fr-FR" sz="900" b="0" i="0" noProof="0" dirty="0">
                          <a:solidFill>
                            <a:srgbClr val="4B3C3C"/>
                          </a:solidFill>
                          <a:latin typeface="Barlow"/>
                        </a:rPr>
                        <a:t>Contrôle du service national des enquêtes</a:t>
                      </a:r>
                    </a:p>
                  </a:txBody>
                  <a:tcPr marL="64008" marR="64008" marT="27432" marB="27432" anchor="ctr">
                    <a:solidFill>
                      <a:srgbClr val="FFFFFF"/>
                    </a:solidFill>
                  </a:tcPr>
                </a:tc>
                <a:tc>
                  <a:txBody>
                    <a:bodyPr/>
                    <a:lstStyle/>
                    <a:p>
                      <a:r>
                        <a:rPr lang="fr-FR" sz="900" b="0" i="0" noProof="0" dirty="0">
                          <a:solidFill>
                            <a:srgbClr val="4B3C3C"/>
                          </a:solidFill>
                          <a:latin typeface="Barlow"/>
                        </a:rPr>
                        <a:t>Art. L.131-4 C. conso.</a:t>
                      </a:r>
                    </a:p>
                  </a:txBody>
                  <a:tcPr marL="64008" marR="64008" marT="27432" marB="27432" anchor="ctr">
                    <a:solidFill>
                      <a:srgbClr val="FFFFFF"/>
                    </a:solidFill>
                  </a:tcPr>
                </a:tc>
                <a:extLst>
                  <a:ext uri="{0D108BD9-81ED-4DB2-BD59-A6C34878D82A}">
                    <a16:rowId xmlns:a16="http://schemas.microsoft.com/office/drawing/2014/main" val="10004"/>
                  </a:ext>
                </a:extLst>
              </a:tr>
              <a:tr h="300000">
                <a:tc>
                  <a:txBody>
                    <a:bodyPr/>
                    <a:lstStyle/>
                    <a:p>
                      <a:r>
                        <a:rPr lang="fr-FR" sz="900" b="0" i="0" noProof="0" dirty="0">
                          <a:solidFill>
                            <a:srgbClr val="4B3C3C"/>
                          </a:solidFill>
                          <a:latin typeface="Barlow"/>
                        </a:rPr>
                        <a:t>Pratique commerciale trompeuse (prix, promo)</a:t>
                      </a:r>
                    </a:p>
                  </a:txBody>
                  <a:tcPr marL="64008" marR="64008" marT="27432" marB="27432" anchor="ctr">
                    <a:solidFill>
                      <a:srgbClr val="F2F0EC"/>
                    </a:solidFill>
                  </a:tcPr>
                </a:tc>
                <a:tc>
                  <a:txBody>
                    <a:bodyPr/>
                    <a:lstStyle/>
                    <a:p>
                      <a:r>
                        <a:rPr lang="fr-FR" sz="900" b="0" i="0" noProof="0" dirty="0">
                          <a:solidFill>
                            <a:srgbClr val="4B3C3C"/>
                          </a:solidFill>
                          <a:latin typeface="Barlow"/>
                        </a:rPr>
                        <a:t>DGCCRF / juge pénal</a:t>
                      </a:r>
                    </a:p>
                  </a:txBody>
                  <a:tcPr marL="64008" marR="64008" marT="27432" marB="27432" anchor="ctr">
                    <a:solidFill>
                      <a:srgbClr val="F2F0EC"/>
                    </a:solidFill>
                  </a:tcPr>
                </a:tc>
                <a:tc>
                  <a:txBody>
                    <a:bodyPr/>
                    <a:lstStyle/>
                    <a:p>
                      <a:r>
                        <a:rPr lang="fr-FR" sz="900" b="0" i="0" noProof="0" dirty="0">
                          <a:solidFill>
                            <a:srgbClr val="4B3C3C"/>
                          </a:solidFill>
                          <a:latin typeface="Barlow"/>
                        </a:rPr>
                        <a:t>1 500 000 € ou 10 % du CA moyen</a:t>
                      </a:r>
                    </a:p>
                  </a:txBody>
                  <a:tcPr marL="64008" marR="64008" marT="27432" marB="27432" anchor="ctr">
                    <a:solidFill>
                      <a:srgbClr val="F2F0EC"/>
                    </a:solidFill>
                  </a:tcPr>
                </a:tc>
                <a:tc>
                  <a:txBody>
                    <a:bodyPr/>
                    <a:lstStyle/>
                    <a:p>
                      <a:r>
                        <a:rPr lang="fr-FR" sz="900" b="0" i="0" noProof="0" dirty="0">
                          <a:solidFill>
                            <a:srgbClr val="4B3C3C"/>
                          </a:solidFill>
                          <a:latin typeface="Barlow"/>
                        </a:rPr>
                        <a:t>Plainte client, signalement d'un concurrent</a:t>
                      </a:r>
                    </a:p>
                  </a:txBody>
                  <a:tcPr marL="64008" marR="64008" marT="27432" marB="27432" anchor="ctr">
                    <a:solidFill>
                      <a:srgbClr val="F2F0EC"/>
                    </a:solidFill>
                  </a:tcPr>
                </a:tc>
                <a:tc>
                  <a:txBody>
                    <a:bodyPr/>
                    <a:lstStyle/>
                    <a:p>
                      <a:r>
                        <a:rPr lang="fr-FR" sz="900" b="0" i="0" noProof="0" dirty="0">
                          <a:solidFill>
                            <a:srgbClr val="4B3C3C"/>
                          </a:solidFill>
                          <a:latin typeface="Barlow"/>
                        </a:rPr>
                        <a:t>Art. L.132-2 C. conso.</a:t>
                      </a:r>
                    </a:p>
                  </a:txBody>
                  <a:tcPr marL="64008" marR="64008" marT="27432" marB="27432" anchor="ctr">
                    <a:solidFill>
                      <a:srgbClr val="F2F0EC"/>
                    </a:solidFill>
                  </a:tcPr>
                </a:tc>
                <a:extLst>
                  <a:ext uri="{0D108BD9-81ED-4DB2-BD59-A6C34878D82A}">
                    <a16:rowId xmlns:a16="http://schemas.microsoft.com/office/drawing/2014/main" val="10005"/>
                  </a:ext>
                </a:extLst>
              </a:tr>
              <a:tr h="300000">
                <a:tc>
                  <a:txBody>
                    <a:bodyPr/>
                    <a:lstStyle/>
                    <a:p>
                      <a:r>
                        <a:rPr lang="fr-FR" sz="900" b="0" i="0" noProof="0" dirty="0">
                          <a:solidFill>
                            <a:srgbClr val="4B3C3C"/>
                          </a:solidFill>
                          <a:latin typeface="Barlow"/>
                        </a:rPr>
                        <a:t>Clause abusive dans les CGV</a:t>
                      </a:r>
                    </a:p>
                  </a:txBody>
                  <a:tcPr marL="64008" marR="64008" marT="27432" marB="27432" anchor="ctr">
                    <a:solidFill>
                      <a:srgbClr val="FFFFFF"/>
                    </a:solidFill>
                  </a:tcPr>
                </a:tc>
                <a:tc>
                  <a:txBody>
                    <a:bodyPr/>
                    <a:lstStyle/>
                    <a:p>
                      <a:r>
                        <a:rPr lang="fr-FR" sz="900" b="0" i="0" noProof="0" dirty="0">
                          <a:solidFill>
                            <a:srgbClr val="4B3C3C"/>
                          </a:solidFill>
                          <a:latin typeface="Barlow"/>
                        </a:rPr>
                        <a:t>Juge civil / DGCCRF</a:t>
                      </a:r>
                    </a:p>
                  </a:txBody>
                  <a:tcPr marL="64008" marR="64008" marT="27432" marB="27432" anchor="ctr">
                    <a:solidFill>
                      <a:srgbClr val="FFFFFF"/>
                    </a:solidFill>
                  </a:tcPr>
                </a:tc>
                <a:tc>
                  <a:txBody>
                    <a:bodyPr/>
                    <a:lstStyle/>
                    <a:p>
                      <a:r>
                        <a:rPr lang="fr-FR" sz="900" b="0" i="0" noProof="0" dirty="0">
                          <a:solidFill>
                            <a:srgbClr val="4B3C3C"/>
                          </a:solidFill>
                          <a:latin typeface="Barlow"/>
                        </a:rPr>
                        <a:t>Clause réputée non écrite + amende</a:t>
                      </a:r>
                    </a:p>
                  </a:txBody>
                  <a:tcPr marL="64008" marR="64008" marT="27432" marB="27432" anchor="ctr">
                    <a:solidFill>
                      <a:srgbClr val="FFFFFF"/>
                    </a:solidFill>
                  </a:tcPr>
                </a:tc>
                <a:tc>
                  <a:txBody>
                    <a:bodyPr/>
                    <a:lstStyle/>
                    <a:p>
                      <a:r>
                        <a:rPr lang="fr-FR" sz="900" b="0" i="0" noProof="0" dirty="0">
                          <a:solidFill>
                            <a:srgbClr val="4B3C3C"/>
                          </a:solidFill>
                          <a:latin typeface="Barlow"/>
                        </a:rPr>
                        <a:t>Action d'un client ou d'une association</a:t>
                      </a:r>
                    </a:p>
                  </a:txBody>
                  <a:tcPr marL="64008" marR="64008" marT="27432" marB="27432" anchor="ctr">
                    <a:solidFill>
                      <a:srgbClr val="FFFFFF"/>
                    </a:solidFill>
                  </a:tcPr>
                </a:tc>
                <a:tc>
                  <a:txBody>
                    <a:bodyPr/>
                    <a:lstStyle/>
                    <a:p>
                      <a:r>
                        <a:rPr lang="fr-FR" sz="900" b="0" i="0" noProof="0" dirty="0">
                          <a:solidFill>
                            <a:srgbClr val="4B3C3C"/>
                          </a:solidFill>
                          <a:latin typeface="Barlow"/>
                        </a:rPr>
                        <a:t>Art. L.212-1 et R.212-1 C. conso.</a:t>
                      </a:r>
                    </a:p>
                  </a:txBody>
                  <a:tcPr marL="64008" marR="64008" marT="27432" marB="27432" anchor="ctr">
                    <a:solidFill>
                      <a:srgbClr val="FFFFFF"/>
                    </a:solidFill>
                  </a:tcPr>
                </a:tc>
                <a:extLst>
                  <a:ext uri="{0D108BD9-81ED-4DB2-BD59-A6C34878D82A}">
                    <a16:rowId xmlns:a16="http://schemas.microsoft.com/office/drawing/2014/main" val="10006"/>
                  </a:ext>
                </a:extLst>
              </a:tr>
              <a:tr h="300000">
                <a:tc>
                  <a:txBody>
                    <a:bodyPr/>
                    <a:lstStyle/>
                    <a:p>
                      <a:r>
                        <a:rPr lang="fr-FR" sz="900" b="0" i="0" noProof="0" dirty="0">
                          <a:solidFill>
                            <a:srgbClr val="4B3C3C"/>
                          </a:solidFill>
                          <a:latin typeface="Barlow"/>
                        </a:rPr>
                        <a:t>Allégation environnementale interdite</a:t>
                      </a:r>
                    </a:p>
                  </a:txBody>
                  <a:tcPr marL="64008" marR="64008" marT="27432" marB="27432" anchor="ctr">
                    <a:solidFill>
                      <a:srgbClr val="F2F0EC"/>
                    </a:solidFill>
                  </a:tcPr>
                </a:tc>
                <a:tc>
                  <a:txBody>
                    <a:bodyPr/>
                    <a:lstStyle/>
                    <a:p>
                      <a:r>
                        <a:rPr lang="fr-FR" sz="900" b="0" i="0" noProof="0" dirty="0">
                          <a:solidFill>
                            <a:srgbClr val="4B3C3C"/>
                          </a:solidFill>
                          <a:latin typeface="Barlow"/>
                        </a:rPr>
                        <a:t>Juge civil / DGCCRF</a:t>
                      </a:r>
                    </a:p>
                  </a:txBody>
                  <a:tcPr marL="64008" marR="64008" marT="27432" marB="27432" anchor="ctr">
                    <a:solidFill>
                      <a:srgbClr val="F2F0EC"/>
                    </a:solidFill>
                  </a:tcPr>
                </a:tc>
                <a:tc>
                  <a:txBody>
                    <a:bodyPr/>
                    <a:lstStyle/>
                    <a:p>
                      <a:r>
                        <a:rPr lang="fr-FR" sz="900" b="0" i="0" noProof="0" dirty="0">
                          <a:solidFill>
                            <a:srgbClr val="4B3C3C"/>
                          </a:solidFill>
                          <a:latin typeface="Barlow"/>
                        </a:rPr>
                        <a:t>Interdiction sous astreinte ; PCT</a:t>
                      </a:r>
                    </a:p>
                  </a:txBody>
                  <a:tcPr marL="64008" marR="64008" marT="27432" marB="27432" anchor="ctr">
                    <a:solidFill>
                      <a:srgbClr val="F2F0EC"/>
                    </a:solidFill>
                  </a:tcPr>
                </a:tc>
                <a:tc>
                  <a:txBody>
                    <a:bodyPr/>
                    <a:lstStyle/>
                    <a:p>
                      <a:r>
                        <a:rPr lang="fr-FR" sz="900" b="0" i="0" noProof="0" dirty="0">
                          <a:solidFill>
                            <a:srgbClr val="4B3C3C"/>
                          </a:solidFill>
                          <a:latin typeface="Barlow"/>
                        </a:rPr>
                        <a:t>Référé d'un concurrent</a:t>
                      </a:r>
                    </a:p>
                  </a:txBody>
                  <a:tcPr marL="64008" marR="64008" marT="27432" marB="27432" anchor="ctr">
                    <a:solidFill>
                      <a:srgbClr val="F2F0EC"/>
                    </a:solidFill>
                  </a:tcPr>
                </a:tc>
                <a:tc>
                  <a:txBody>
                    <a:bodyPr/>
                    <a:lstStyle/>
                    <a:p>
                      <a:r>
                        <a:rPr lang="fr-FR" sz="900" b="0" i="0" noProof="0" dirty="0">
                          <a:solidFill>
                            <a:srgbClr val="4B3C3C"/>
                          </a:solidFill>
                          <a:latin typeface="Barlow"/>
                        </a:rPr>
                        <a:t>Art. L.541-9-1 C. env.</a:t>
                      </a:r>
                    </a:p>
                  </a:txBody>
                  <a:tcPr marL="64008" marR="64008" marT="27432" marB="27432" anchor="ctr">
                    <a:solidFill>
                      <a:srgbClr val="F2F0EC"/>
                    </a:solidFill>
                  </a:tcPr>
                </a:tc>
                <a:extLst>
                  <a:ext uri="{0D108BD9-81ED-4DB2-BD59-A6C34878D82A}">
                    <a16:rowId xmlns:a16="http://schemas.microsoft.com/office/drawing/2014/main" val="10007"/>
                  </a:ext>
                </a:extLst>
              </a:tr>
              <a:tr h="300000">
                <a:tc>
                  <a:txBody>
                    <a:bodyPr/>
                    <a:lstStyle/>
                    <a:p>
                      <a:r>
                        <a:rPr lang="fr-FR" sz="900" b="0" i="0" noProof="0" dirty="0">
                          <a:solidFill>
                            <a:srgbClr val="4B3C3C"/>
                          </a:solidFill>
                          <a:latin typeface="Barlow"/>
                        </a:rPr>
                        <a:t>Démarchage téléphonique sans consentement</a:t>
                      </a:r>
                    </a:p>
                  </a:txBody>
                  <a:tcPr marL="64008" marR="64008" marT="27432" marB="27432" anchor="ctr">
                    <a:solidFill>
                      <a:srgbClr val="FFFFFF"/>
                    </a:solidFill>
                  </a:tcPr>
                </a:tc>
                <a:tc>
                  <a:txBody>
                    <a:bodyPr/>
                    <a:lstStyle/>
                    <a:p>
                      <a:r>
                        <a:rPr lang="fr-FR" sz="900" b="0" i="0" noProof="0" dirty="0">
                          <a:solidFill>
                            <a:srgbClr val="4B3C3C"/>
                          </a:solidFill>
                          <a:latin typeface="Barlow"/>
                        </a:rPr>
                        <a:t>DGCCRF</a:t>
                      </a:r>
                    </a:p>
                  </a:txBody>
                  <a:tcPr marL="64008" marR="64008" marT="27432" marB="27432" anchor="ctr">
                    <a:solidFill>
                      <a:srgbClr val="FFFFFF"/>
                    </a:solidFill>
                  </a:tcPr>
                </a:tc>
                <a:tc>
                  <a:txBody>
                    <a:bodyPr/>
                    <a:lstStyle/>
                    <a:p>
                      <a:r>
                        <a:rPr lang="fr-FR" sz="900" b="0" i="0" noProof="0" dirty="0">
                          <a:solidFill>
                            <a:srgbClr val="4B3C3C"/>
                          </a:solidFill>
                          <a:latin typeface="Barlow"/>
                        </a:rPr>
                        <a:t>375 000 € par manquement (p. morale)</a:t>
                      </a:r>
                    </a:p>
                  </a:txBody>
                  <a:tcPr marL="64008" marR="64008" marT="27432" marB="27432" anchor="ctr">
                    <a:solidFill>
                      <a:srgbClr val="FFFFFF"/>
                    </a:solidFill>
                  </a:tcPr>
                </a:tc>
                <a:tc>
                  <a:txBody>
                    <a:bodyPr/>
                    <a:lstStyle/>
                    <a:p>
                      <a:r>
                        <a:rPr lang="fr-FR" sz="900" b="0" i="0" noProof="0" dirty="0">
                          <a:solidFill>
                            <a:srgbClr val="4B3C3C"/>
                          </a:solidFill>
                          <a:latin typeface="Barlow"/>
                        </a:rPr>
                        <a:t>Signalement sur </a:t>
                      </a:r>
                      <a:r>
                        <a:rPr lang="fr-FR" sz="900" b="0" i="0" noProof="0" dirty="0" err="1">
                          <a:solidFill>
                            <a:srgbClr val="4B3C3C"/>
                          </a:solidFill>
                          <a:latin typeface="Barlow"/>
                        </a:rPr>
                        <a:t>SignalConso</a:t>
                      </a:r>
                      <a:endParaRPr lang="fr-FR" sz="900" b="0" i="0" noProof="0" dirty="0">
                        <a:solidFill>
                          <a:srgbClr val="4B3C3C"/>
                        </a:solidFill>
                        <a:latin typeface="Barlow"/>
                      </a:endParaRPr>
                    </a:p>
                  </a:txBody>
                  <a:tcPr marL="64008" marR="64008" marT="27432" marB="27432" anchor="ctr">
                    <a:solidFill>
                      <a:srgbClr val="FFFFFF"/>
                    </a:solidFill>
                  </a:tcPr>
                </a:tc>
                <a:tc>
                  <a:txBody>
                    <a:bodyPr/>
                    <a:lstStyle/>
                    <a:p>
                      <a:r>
                        <a:rPr lang="fr-FR" sz="900" b="0" i="0" noProof="0" dirty="0">
                          <a:solidFill>
                            <a:srgbClr val="4B3C3C"/>
                          </a:solidFill>
                          <a:latin typeface="Barlow"/>
                        </a:rPr>
                        <a:t>Art. L.223-1 et L.242-16 C. conso.</a:t>
                      </a:r>
                    </a:p>
                  </a:txBody>
                  <a:tcPr marL="64008" marR="64008" marT="27432" marB="27432" anchor="ctr">
                    <a:solidFill>
                      <a:srgbClr val="FFFFFF"/>
                    </a:solidFill>
                  </a:tcPr>
                </a:tc>
                <a:extLst>
                  <a:ext uri="{0D108BD9-81ED-4DB2-BD59-A6C34878D82A}">
                    <a16:rowId xmlns:a16="http://schemas.microsoft.com/office/drawing/2014/main" val="10008"/>
                  </a:ext>
                </a:extLst>
              </a:tr>
              <a:tr h="300000">
                <a:tc>
                  <a:txBody>
                    <a:bodyPr/>
                    <a:lstStyle/>
                    <a:p>
                      <a:r>
                        <a:rPr lang="fr-FR" sz="900" b="0" i="0" noProof="0" dirty="0">
                          <a:solidFill>
                            <a:srgbClr val="4B3C3C"/>
                          </a:solidFill>
                          <a:latin typeface="Barlow"/>
                        </a:rPr>
                        <a:t>Manquement RGPD</a:t>
                      </a:r>
                    </a:p>
                  </a:txBody>
                  <a:tcPr marL="64008" marR="64008" marT="27432" marB="27432" anchor="ctr">
                    <a:solidFill>
                      <a:srgbClr val="F2F0EC"/>
                    </a:solidFill>
                  </a:tcPr>
                </a:tc>
                <a:tc>
                  <a:txBody>
                    <a:bodyPr/>
                    <a:lstStyle/>
                    <a:p>
                      <a:r>
                        <a:rPr lang="fr-FR" sz="900" b="0" i="0" noProof="0" dirty="0">
                          <a:solidFill>
                            <a:srgbClr val="4B3C3C"/>
                          </a:solidFill>
                          <a:latin typeface="Barlow"/>
                        </a:rPr>
                        <a:t>CNIL</a:t>
                      </a:r>
                    </a:p>
                  </a:txBody>
                  <a:tcPr marL="64008" marR="64008" marT="27432" marB="27432" anchor="ctr">
                    <a:solidFill>
                      <a:srgbClr val="F2F0EC"/>
                    </a:solidFill>
                  </a:tcPr>
                </a:tc>
                <a:tc>
                  <a:txBody>
                    <a:bodyPr/>
                    <a:lstStyle/>
                    <a:p>
                      <a:r>
                        <a:rPr lang="fr-FR" sz="900" b="0" i="0" noProof="0" dirty="0">
                          <a:solidFill>
                            <a:srgbClr val="4B3C3C"/>
                          </a:solidFill>
                          <a:latin typeface="Barlow"/>
                        </a:rPr>
                        <a:t>20 M€ ou 4 % du CA mondial</a:t>
                      </a:r>
                    </a:p>
                  </a:txBody>
                  <a:tcPr marL="64008" marR="64008" marT="27432" marB="27432" anchor="ctr">
                    <a:solidFill>
                      <a:srgbClr val="F2F0EC"/>
                    </a:solidFill>
                  </a:tcPr>
                </a:tc>
                <a:tc>
                  <a:txBody>
                    <a:bodyPr/>
                    <a:lstStyle/>
                    <a:p>
                      <a:r>
                        <a:rPr lang="fr-FR" sz="900" b="0" i="0" noProof="0" dirty="0">
                          <a:solidFill>
                            <a:srgbClr val="4B3C3C"/>
                          </a:solidFill>
                          <a:latin typeface="Barlow"/>
                        </a:rPr>
                        <a:t>Plainte, contrôle en ligne puis sur place</a:t>
                      </a:r>
                    </a:p>
                  </a:txBody>
                  <a:tcPr marL="64008" marR="64008" marT="27432" marB="27432" anchor="ctr">
                    <a:solidFill>
                      <a:srgbClr val="F2F0EC"/>
                    </a:solidFill>
                  </a:tcPr>
                </a:tc>
                <a:tc>
                  <a:txBody>
                    <a:bodyPr/>
                    <a:lstStyle/>
                    <a:p>
                      <a:r>
                        <a:rPr lang="fr-FR" sz="900" b="0" i="0" noProof="0" dirty="0">
                          <a:solidFill>
                            <a:srgbClr val="4B3C3C"/>
                          </a:solidFill>
                          <a:latin typeface="Barlow"/>
                        </a:rPr>
                        <a:t>Art. 83 RGPD</a:t>
                      </a:r>
                    </a:p>
                  </a:txBody>
                  <a:tcPr marL="64008" marR="64008" marT="27432" marB="27432" anchor="ctr">
                    <a:solidFill>
                      <a:srgbClr val="F2F0EC"/>
                    </a:solidFill>
                  </a:tcPr>
                </a:tc>
                <a:extLst>
                  <a:ext uri="{0D108BD9-81ED-4DB2-BD59-A6C34878D82A}">
                    <a16:rowId xmlns:a16="http://schemas.microsoft.com/office/drawing/2014/main" val="10009"/>
                  </a:ext>
                </a:extLst>
              </a:tr>
            </a:tbl>
          </a:graphicData>
        </a:graphic>
      </p:graphicFrame>
      <p:sp>
        <p:nvSpPr>
          <p:cNvPr id="6" name="Rectangle"/>
          <p:cNvSpPr/>
          <p:nvPr/>
        </p:nvSpPr>
        <p:spPr>
          <a:xfrm>
            <a:off x="502920" y="4800000"/>
            <a:ext cx="10218420" cy="82117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p:cNvSpPr/>
          <p:nvPr/>
        </p:nvSpPr>
        <p:spPr>
          <a:xfrm>
            <a:off x="502920" y="4800000"/>
            <a:ext cx="68580" cy="85000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p:cNvSpPr txBox="1"/>
          <p:nvPr/>
        </p:nvSpPr>
        <p:spPr>
          <a:xfrm>
            <a:off x="1122680" y="4997246"/>
            <a:ext cx="9937376" cy="455509"/>
          </a:xfrm>
          <a:prstGeom prst="rect">
            <a:avLst/>
          </a:prstGeom>
          <a:noFill/>
        </p:spPr>
        <p:txBody>
          <a:bodyPr wrap="square" lIns="45720" tIns="27432" rIns="45720" bIns="27432" anchor="ctr">
            <a:spAutoFit/>
          </a:bodyPr>
          <a:lstStyle/>
          <a:p>
            <a:pPr algn="l">
              <a:spcBef>
                <a:spcPts val="0"/>
              </a:spcBef>
              <a:spcAft>
                <a:spcPts val="400"/>
              </a:spcAft>
            </a:pPr>
            <a:r>
              <a:rPr lang="fr-FR" sz="1200" b="1" i="0" noProof="0" dirty="0">
                <a:solidFill>
                  <a:srgbClr val="EA7700"/>
                </a:solidFill>
                <a:latin typeface="Barlow"/>
              </a:rPr>
              <a:t>À retenir : </a:t>
            </a:r>
            <a:r>
              <a:rPr lang="fr-FR" sz="1200" b="0" i="0" noProof="0" dirty="0">
                <a:solidFill>
                  <a:srgbClr val="4B3C3C"/>
                </a:solidFill>
                <a:latin typeface="Barlow"/>
              </a:rPr>
              <a:t>depuis le </a:t>
            </a:r>
            <a:r>
              <a:rPr lang="fr-FR" sz="1400" b="0" i="0" noProof="0" dirty="0">
                <a:solidFill>
                  <a:srgbClr val="4B3C3C"/>
                </a:solidFill>
                <a:latin typeface="Barlow"/>
              </a:rPr>
              <a:t>protocole</a:t>
            </a:r>
            <a:r>
              <a:rPr lang="fr-FR" sz="1200" b="0" i="0" noProof="0" dirty="0">
                <a:solidFill>
                  <a:srgbClr val="4B3C3C"/>
                </a:solidFill>
                <a:latin typeface="Barlow"/>
              </a:rPr>
              <a:t> CNIL / DGCCRF du 18 novembre 2024, un même manquement peut être détecté et sanctionné sous deux angles - consommation et données personnelles. Et le plus souvent la sanction sera assortie d'une publication.</a:t>
            </a:r>
          </a:p>
        </p:txBody>
      </p:sp>
      <p:sp>
        <p:nvSpPr>
          <p:cNvPr id="9" name="Right Arrow"/>
          <p:cNvSpPr/>
          <p:nvPr/>
        </p:nvSpPr>
        <p:spPr>
          <a:xfrm>
            <a:off x="502920" y="5920740"/>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p:cNvSpPr txBox="1"/>
          <p:nvPr/>
        </p:nvSpPr>
        <p:spPr>
          <a:xfrm>
            <a:off x="625436" y="5868092"/>
            <a:ext cx="9600000" cy="240066"/>
          </a:xfrm>
          <a:prstGeom prst="rect">
            <a:avLst/>
          </a:prstGeom>
          <a:noFill/>
        </p:spPr>
        <p:txBody>
          <a:bodyPr wrap="square" lIns="45720" tIns="27432" rIns="45720" bIns="27432" anchor="t">
            <a:spAutoFit/>
          </a:bodyPr>
          <a:lstStyle/>
          <a:p>
            <a:pPr algn="l">
              <a:spcBef>
                <a:spcPts val="0"/>
              </a:spcBef>
              <a:spcAft>
                <a:spcPts val="400"/>
              </a:spcAft>
            </a:pPr>
            <a:r>
              <a:rPr lang="fr-FR" sz="1200" b="1" i="0" noProof="0" dirty="0">
                <a:solidFill>
                  <a:srgbClr val="EA7700"/>
                </a:solidFill>
                <a:latin typeface="Barlow"/>
              </a:rPr>
              <a:t>À RETENIR : </a:t>
            </a:r>
            <a:r>
              <a:rPr lang="fr-FR" sz="1200" b="0" i="0" noProof="0" dirty="0">
                <a:solidFill>
                  <a:srgbClr val="4B3C3C"/>
                </a:solidFill>
                <a:latin typeface="Barlow"/>
              </a:rPr>
              <a:t>La moitié de ces manquements se constatent à distance, depuis votre site, sans que vous en soyez informé.</a:t>
            </a:r>
          </a:p>
        </p:txBody>
      </p:sp>
      <p:sp>
        <p:nvSpPr>
          <p:cNvPr id="11" name="TextBox"/>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00" b="0" i="1" noProof="0" dirty="0">
                <a:solidFill>
                  <a:srgbClr val="7A6F6F"/>
                </a:solidFill>
                <a:latin typeface="Barlow"/>
              </a:rPr>
              <a:t>Sources : Code de la consommation ; LCEN ; RGPD ; C. env. art. L.541-9-1 ; loi n° 2025-594 du 30 juin 2025 ; décret n° 2026-662 du 23 juillet 2026 ; CNIL, protocole de coopération du 18 nov.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p:txBody>
          <a:bodyPr wrap="square"/>
          <a:lstStyle/>
          <a:p>
            <a:r>
              <a:rPr lang="fr-FR" sz="2000" b="1" i="0" noProof="0" dirty="0">
                <a:solidFill>
                  <a:srgbClr val="4B3C3C"/>
                </a:solidFill>
                <a:latin typeface="Barlow Condensed ExtraBold"/>
              </a:rPr>
              <a:t>LES ENJEUX</a:t>
            </a:r>
          </a:p>
        </p:txBody>
      </p:sp>
      <p:sp>
        <p:nvSpPr>
          <p:cNvPr id="4" name="TextBox"/>
          <p:cNvSpPr txBox="1"/>
          <p:nvPr/>
        </p:nvSpPr>
        <p:spPr>
          <a:xfrm>
            <a:off x="502920" y="1549606"/>
            <a:ext cx="10515600" cy="363176"/>
          </a:xfrm>
          <a:prstGeom prst="rect">
            <a:avLst/>
          </a:prstGeom>
          <a:noFill/>
        </p:spPr>
        <p:txBody>
          <a:bodyPr wrap="square" lIns="45720" tIns="27432" rIns="45720" bIns="27432" anchor="t">
            <a:spAutoFit/>
          </a:bodyPr>
          <a:lstStyle/>
          <a:p>
            <a:pPr algn="l">
              <a:spcBef>
                <a:spcPts val="0"/>
              </a:spcBef>
              <a:spcAft>
                <a:spcPts val="400"/>
              </a:spcAft>
            </a:pPr>
            <a:r>
              <a:rPr lang="fr-FR" sz="2000" b="1" i="0" noProof="0" dirty="0">
                <a:solidFill>
                  <a:srgbClr val="FFCD00"/>
                </a:solidFill>
                <a:latin typeface="Barlow Condensed ExtraBold"/>
              </a:rPr>
              <a:t>EXEMPLES DE SANCTIONS EN CONDITIONS RÉELLES : MONTANTS, DÉLAIS, NÉGOCIATION</a:t>
            </a:r>
          </a:p>
        </p:txBody>
      </p:sp>
      <p:graphicFrame>
        <p:nvGraphicFramePr>
          <p:cNvPr id="5" name="Table"/>
          <p:cNvGraphicFramePr>
            <a:graphicFrameLocks noGrp="1"/>
          </p:cNvGraphicFramePr>
          <p:nvPr>
            <p:extLst>
              <p:ext uri="{D42A27DB-BD31-4B8C-83A1-F6EECF244321}">
                <p14:modId xmlns:p14="http://schemas.microsoft.com/office/powerpoint/2010/main" val="1392152573"/>
              </p:ext>
            </p:extLst>
          </p:nvPr>
        </p:nvGraphicFramePr>
        <p:xfrm>
          <a:off x="502920" y="1995543"/>
          <a:ext cx="10881360" cy="2959368"/>
        </p:xfrm>
        <a:graphic>
          <a:graphicData uri="http://schemas.openxmlformats.org/drawingml/2006/table">
            <a:tbl>
              <a:tblPr bandRow="1">
                <a:tableStyleId>{5C22544A-7EE6-4342-B048-85BDC9FD1C3A}</a:tableStyleId>
              </a:tblPr>
              <a:tblGrid>
                <a:gridCol w="2750000">
                  <a:extLst>
                    <a:ext uri="{9D8B030D-6E8A-4147-A177-3AD203B41FA5}">
                      <a16:colId xmlns:a16="http://schemas.microsoft.com/office/drawing/2014/main" val="20000"/>
                    </a:ext>
                  </a:extLst>
                </a:gridCol>
                <a:gridCol w="3600000">
                  <a:extLst>
                    <a:ext uri="{9D8B030D-6E8A-4147-A177-3AD203B41FA5}">
                      <a16:colId xmlns:a16="http://schemas.microsoft.com/office/drawing/2014/main" val="20001"/>
                    </a:ext>
                  </a:extLst>
                </a:gridCol>
                <a:gridCol w="2631360">
                  <a:extLst>
                    <a:ext uri="{9D8B030D-6E8A-4147-A177-3AD203B41FA5}">
                      <a16:colId xmlns:a16="http://schemas.microsoft.com/office/drawing/2014/main" val="20002"/>
                    </a:ext>
                  </a:extLst>
                </a:gridCol>
                <a:gridCol w="1900000">
                  <a:extLst>
                    <a:ext uri="{9D8B030D-6E8A-4147-A177-3AD203B41FA5}">
                      <a16:colId xmlns:a16="http://schemas.microsoft.com/office/drawing/2014/main" val="20003"/>
                    </a:ext>
                  </a:extLst>
                </a:gridCol>
              </a:tblGrid>
              <a:tr h="320040">
                <a:tc>
                  <a:txBody>
                    <a:bodyPr/>
                    <a:lstStyle/>
                    <a:p>
                      <a:r>
                        <a:rPr lang="fr-FR" sz="1000" b="1" i="0" noProof="0" dirty="0">
                          <a:solidFill>
                            <a:srgbClr val="FFFFFF"/>
                          </a:solidFill>
                          <a:latin typeface="Barlow"/>
                        </a:rPr>
                        <a:t>Décision</a:t>
                      </a:r>
                    </a:p>
                  </a:txBody>
                  <a:tcPr marL="64008" marR="64008" marT="27432" marB="27432" anchor="ctr">
                    <a:solidFill>
                      <a:srgbClr val="4B3C3C"/>
                    </a:solidFill>
                  </a:tcPr>
                </a:tc>
                <a:tc>
                  <a:txBody>
                    <a:bodyPr/>
                    <a:lstStyle/>
                    <a:p>
                      <a:r>
                        <a:rPr lang="fr-FR" sz="1000" b="1" i="0" noProof="0" dirty="0">
                          <a:solidFill>
                            <a:srgbClr val="FFFFFF"/>
                          </a:solidFill>
                          <a:latin typeface="Barlow"/>
                        </a:rPr>
                        <a:t>Ce qui a été sanctionné</a:t>
                      </a:r>
                    </a:p>
                  </a:txBody>
                  <a:tcPr marL="64008" marR="64008" marT="27432" marB="27432" anchor="ctr">
                    <a:solidFill>
                      <a:srgbClr val="4B3C3C"/>
                    </a:solidFill>
                  </a:tcPr>
                </a:tc>
                <a:tc>
                  <a:txBody>
                    <a:bodyPr/>
                    <a:lstStyle/>
                    <a:p>
                      <a:r>
                        <a:rPr lang="fr-FR" sz="1000" b="1" i="0" noProof="0" dirty="0">
                          <a:solidFill>
                            <a:srgbClr val="FFFFFF"/>
                          </a:solidFill>
                          <a:latin typeface="Barlow"/>
                        </a:rPr>
                        <a:t>Sanction : envisagée → prononcée</a:t>
                      </a:r>
                    </a:p>
                  </a:txBody>
                  <a:tcPr marL="64008" marR="64008" marT="27432" marB="27432" anchor="ctr">
                    <a:solidFill>
                      <a:srgbClr val="4B3C3C"/>
                    </a:solidFill>
                  </a:tcPr>
                </a:tc>
                <a:tc>
                  <a:txBody>
                    <a:bodyPr/>
                    <a:lstStyle/>
                    <a:p>
                      <a:r>
                        <a:rPr lang="fr-FR" sz="1000" b="1" i="0" noProof="0" dirty="0">
                          <a:solidFill>
                            <a:srgbClr val="FFFFFF"/>
                          </a:solidFill>
                          <a:latin typeface="Barlow"/>
                        </a:rPr>
                        <a:t>Contrôle → décision</a:t>
                      </a:r>
                    </a:p>
                  </a:txBody>
                  <a:tcPr marL="64008" marR="64008" marT="27432" marB="27432" anchor="ctr">
                    <a:solidFill>
                      <a:srgbClr val="4B3C3C"/>
                    </a:solidFill>
                  </a:tcPr>
                </a:tc>
                <a:extLst>
                  <a:ext uri="{0D108BD9-81ED-4DB2-BD59-A6C34878D82A}">
                    <a16:rowId xmlns:a16="http://schemas.microsoft.com/office/drawing/2014/main" val="10000"/>
                  </a:ext>
                </a:extLst>
              </a:tr>
              <a:tr h="320000">
                <a:tc>
                  <a:txBody>
                    <a:bodyPr/>
                    <a:lstStyle/>
                    <a:p>
                      <a:r>
                        <a:rPr lang="fr-FR" sz="1000" b="0" i="0" noProof="0" dirty="0">
                          <a:solidFill>
                            <a:srgbClr val="4B3C3C"/>
                          </a:solidFill>
                          <a:latin typeface="Barlow"/>
                        </a:rPr>
                        <a:t>CAA Paris, 30 oct. 2025, n° 23PA02514</a:t>
                      </a:r>
                    </a:p>
                  </a:txBody>
                  <a:tcPr marL="64008" marR="64008" marT="27432" marB="27432" anchor="ctr">
                    <a:solidFill>
                      <a:srgbClr val="F2F0EC"/>
                    </a:solidFill>
                  </a:tcPr>
                </a:tc>
                <a:tc>
                  <a:txBody>
                    <a:bodyPr/>
                    <a:lstStyle/>
                    <a:p>
                      <a:r>
                        <a:rPr lang="fr-FR" sz="1000" b="0" i="0" noProof="0" dirty="0">
                          <a:solidFill>
                            <a:srgbClr val="4B3C3C"/>
                          </a:solidFill>
                          <a:latin typeface="Barlow"/>
                        </a:rPr>
                        <a:t>Comparateur : critères de classement, prix total, caractéristiques essentielles</a:t>
                      </a:r>
                    </a:p>
                  </a:txBody>
                  <a:tcPr marL="64008" marR="64008" marT="27432" marB="27432" anchor="ctr">
                    <a:solidFill>
                      <a:srgbClr val="F2F0EC"/>
                    </a:solidFill>
                  </a:tcPr>
                </a:tc>
                <a:tc>
                  <a:txBody>
                    <a:bodyPr/>
                    <a:lstStyle/>
                    <a:p>
                      <a:r>
                        <a:rPr lang="fr-FR" sz="1000" b="0" i="0" noProof="0" dirty="0">
                          <a:solidFill>
                            <a:srgbClr val="4B3C3C"/>
                          </a:solidFill>
                          <a:latin typeface="Barlow"/>
                        </a:rPr>
                        <a:t>400 000 € → 230 000 € + publication</a:t>
                      </a:r>
                    </a:p>
                  </a:txBody>
                  <a:tcPr marL="64008" marR="64008" marT="27432" marB="27432" anchor="ctr">
                    <a:solidFill>
                      <a:srgbClr val="F2F0EC"/>
                    </a:solidFill>
                  </a:tcPr>
                </a:tc>
                <a:tc>
                  <a:txBody>
                    <a:bodyPr/>
                    <a:lstStyle/>
                    <a:p>
                      <a:r>
                        <a:rPr lang="fr-FR" sz="1000" b="0" i="0" noProof="0" dirty="0">
                          <a:solidFill>
                            <a:srgbClr val="4B3C3C"/>
                          </a:solidFill>
                          <a:latin typeface="Barlow"/>
                        </a:rPr>
                        <a:t>2018 → 2025  (7 ans)</a:t>
                      </a:r>
                    </a:p>
                  </a:txBody>
                  <a:tcPr marL="64008" marR="64008" marT="27432" marB="27432" anchor="ctr">
                    <a:solidFill>
                      <a:srgbClr val="F2F0EC"/>
                    </a:solidFill>
                  </a:tcPr>
                </a:tc>
                <a:extLst>
                  <a:ext uri="{0D108BD9-81ED-4DB2-BD59-A6C34878D82A}">
                    <a16:rowId xmlns:a16="http://schemas.microsoft.com/office/drawing/2014/main" val="10001"/>
                  </a:ext>
                </a:extLst>
              </a:tr>
              <a:tr h="320000">
                <a:tc>
                  <a:txBody>
                    <a:bodyPr/>
                    <a:lstStyle/>
                    <a:p>
                      <a:r>
                        <a:rPr lang="fr-FR" sz="1000" b="0" i="0" noProof="0" dirty="0">
                          <a:solidFill>
                            <a:srgbClr val="4B3C3C"/>
                          </a:solidFill>
                          <a:latin typeface="Barlow"/>
                        </a:rPr>
                        <a:t>TA Cergy-Pontoise, 16 janv. 2025, n° 2101224</a:t>
                      </a:r>
                    </a:p>
                  </a:txBody>
                  <a:tcPr marL="64008" marR="64008" marT="27432" marB="27432" anchor="ctr">
                    <a:solidFill>
                      <a:srgbClr val="FFFFFF"/>
                    </a:solidFill>
                  </a:tcPr>
                </a:tc>
                <a:tc>
                  <a:txBody>
                    <a:bodyPr/>
                    <a:lstStyle/>
                    <a:p>
                      <a:r>
                        <a:rPr lang="fr-FR" sz="1000" b="0" i="0" noProof="0" dirty="0">
                          <a:solidFill>
                            <a:srgbClr val="4B3C3C"/>
                          </a:solidFill>
                          <a:latin typeface="Barlow"/>
                        </a:rPr>
                        <a:t>Démarchage téléphonique et information précontractuelle</a:t>
                      </a:r>
                    </a:p>
                  </a:txBody>
                  <a:tcPr marL="64008" marR="64008" marT="27432" marB="27432" anchor="ctr">
                    <a:solidFill>
                      <a:srgbClr val="FFFFFF"/>
                    </a:solidFill>
                  </a:tcPr>
                </a:tc>
                <a:tc>
                  <a:txBody>
                    <a:bodyPr/>
                    <a:lstStyle/>
                    <a:p>
                      <a:r>
                        <a:rPr lang="fr-FR" sz="1000" b="0" i="0" noProof="0" dirty="0">
                          <a:solidFill>
                            <a:srgbClr val="4B3C3C"/>
                          </a:solidFill>
                          <a:latin typeface="Barlow"/>
                        </a:rPr>
                        <a:t>335 000 € → 265 000 €</a:t>
                      </a:r>
                    </a:p>
                  </a:txBody>
                  <a:tcPr marL="64008" marR="64008" marT="27432" marB="27432" anchor="ctr">
                    <a:solidFill>
                      <a:srgbClr val="FFFFFF"/>
                    </a:solidFill>
                  </a:tcPr>
                </a:tc>
                <a:tc>
                  <a:txBody>
                    <a:bodyPr/>
                    <a:lstStyle/>
                    <a:p>
                      <a:r>
                        <a:rPr lang="fr-FR" sz="1000" b="0" i="0" noProof="0" dirty="0">
                          <a:solidFill>
                            <a:srgbClr val="4B3C3C"/>
                          </a:solidFill>
                          <a:latin typeface="Barlow"/>
                        </a:rPr>
                        <a:t>2019 → 2025  (5 ans)</a:t>
                      </a:r>
                    </a:p>
                  </a:txBody>
                  <a:tcPr marL="64008" marR="64008" marT="27432" marB="27432" anchor="ctr">
                    <a:solidFill>
                      <a:srgbClr val="FFFFFF"/>
                    </a:solidFill>
                  </a:tcPr>
                </a:tc>
                <a:extLst>
                  <a:ext uri="{0D108BD9-81ED-4DB2-BD59-A6C34878D82A}">
                    <a16:rowId xmlns:a16="http://schemas.microsoft.com/office/drawing/2014/main" val="10002"/>
                  </a:ext>
                </a:extLst>
              </a:tr>
              <a:tr h="320000">
                <a:tc>
                  <a:txBody>
                    <a:bodyPr/>
                    <a:lstStyle/>
                    <a:p>
                      <a:r>
                        <a:rPr lang="fr-FR" sz="1000" b="0" i="0" noProof="0" dirty="0">
                          <a:solidFill>
                            <a:srgbClr val="4B3C3C"/>
                          </a:solidFill>
                          <a:latin typeface="Barlow"/>
                        </a:rPr>
                        <a:t>TA Nice, 25 avr. 2024, n° 2203725</a:t>
                      </a:r>
                    </a:p>
                  </a:txBody>
                  <a:tcPr marL="64008" marR="64008" marT="27432" marB="27432" anchor="ctr">
                    <a:solidFill>
                      <a:srgbClr val="F2F0EC"/>
                    </a:solidFill>
                  </a:tcPr>
                </a:tc>
                <a:tc>
                  <a:txBody>
                    <a:bodyPr/>
                    <a:lstStyle/>
                    <a:p>
                      <a:r>
                        <a:rPr lang="fr-FR" sz="1000" b="0" i="0" noProof="0" dirty="0">
                          <a:solidFill>
                            <a:srgbClr val="4B3C3C"/>
                          </a:solidFill>
                          <a:latin typeface="Barlow"/>
                        </a:rPr>
                        <a:t>Renonciation au droit de rétractation imposée</a:t>
                      </a:r>
                    </a:p>
                  </a:txBody>
                  <a:tcPr marL="64008" marR="64008" marT="27432" marB="27432" anchor="ctr">
                    <a:solidFill>
                      <a:srgbClr val="F2F0EC"/>
                    </a:solidFill>
                  </a:tcPr>
                </a:tc>
                <a:tc>
                  <a:txBody>
                    <a:bodyPr/>
                    <a:lstStyle/>
                    <a:p>
                      <a:r>
                        <a:rPr lang="fr-FR" sz="1000" b="0" i="0" noProof="0" dirty="0">
                          <a:solidFill>
                            <a:srgbClr val="4B3C3C"/>
                          </a:solidFill>
                          <a:latin typeface="Barlow"/>
                        </a:rPr>
                        <a:t>164 000 €</a:t>
                      </a:r>
                    </a:p>
                  </a:txBody>
                  <a:tcPr marL="64008" marR="64008" marT="27432" marB="27432" anchor="ctr">
                    <a:solidFill>
                      <a:srgbClr val="F2F0EC"/>
                    </a:solidFill>
                  </a:tcPr>
                </a:tc>
                <a:tc>
                  <a:txBody>
                    <a:bodyPr/>
                    <a:lstStyle/>
                    <a:p>
                      <a:r>
                        <a:rPr lang="fr-FR" sz="1000" b="0" i="0" noProof="0" dirty="0">
                          <a:solidFill>
                            <a:srgbClr val="4B3C3C"/>
                          </a:solidFill>
                          <a:latin typeface="Barlow"/>
                        </a:rPr>
                        <a:t>2019 → 2024 (4 ans)</a:t>
                      </a:r>
                    </a:p>
                  </a:txBody>
                  <a:tcPr marL="64008" marR="64008" marT="27432" marB="27432" anchor="ctr">
                    <a:solidFill>
                      <a:srgbClr val="F2F0EC"/>
                    </a:solidFill>
                  </a:tcPr>
                </a:tc>
                <a:extLst>
                  <a:ext uri="{0D108BD9-81ED-4DB2-BD59-A6C34878D82A}">
                    <a16:rowId xmlns:a16="http://schemas.microsoft.com/office/drawing/2014/main" val="10003"/>
                  </a:ext>
                </a:extLst>
              </a:tr>
              <a:tr h="320000">
                <a:tc>
                  <a:txBody>
                    <a:bodyPr/>
                    <a:lstStyle/>
                    <a:p>
                      <a:r>
                        <a:rPr lang="fr-FR" sz="1000" b="0" i="0" noProof="0" dirty="0">
                          <a:solidFill>
                            <a:srgbClr val="4B3C3C"/>
                          </a:solidFill>
                          <a:latin typeface="Barlow"/>
                        </a:rPr>
                        <a:t>CAA Versailles, 7 mai 2024, n° 21VE00848</a:t>
                      </a:r>
                    </a:p>
                  </a:txBody>
                  <a:tcPr marL="64008" marR="64008" marT="27432" marB="27432" anchor="ctr">
                    <a:solidFill>
                      <a:srgbClr val="FFFFFF"/>
                    </a:solidFill>
                  </a:tcPr>
                </a:tc>
                <a:tc>
                  <a:txBody>
                    <a:bodyPr/>
                    <a:lstStyle/>
                    <a:p>
                      <a:r>
                        <a:rPr lang="fr-FR" sz="1000" b="0" i="0" noProof="0" dirty="0">
                          <a:solidFill>
                            <a:srgbClr val="4B3C3C"/>
                          </a:solidFill>
                          <a:latin typeface="Barlow"/>
                        </a:rPr>
                        <a:t>Information précontractuelle par lien hypertexte ; support durable</a:t>
                      </a:r>
                    </a:p>
                  </a:txBody>
                  <a:tcPr marL="64008" marR="64008" marT="27432" marB="27432" anchor="ctr">
                    <a:solidFill>
                      <a:srgbClr val="FFFFFF"/>
                    </a:solidFill>
                  </a:tcPr>
                </a:tc>
                <a:tc>
                  <a:txBody>
                    <a:bodyPr/>
                    <a:lstStyle/>
                    <a:p>
                      <a:r>
                        <a:rPr lang="fr-FR" sz="1000" b="0" i="0" noProof="0" dirty="0">
                          <a:solidFill>
                            <a:srgbClr val="4B3C3C"/>
                          </a:solidFill>
                          <a:latin typeface="Barlow"/>
                        </a:rPr>
                        <a:t>180 000 € → 142 500 € + publication</a:t>
                      </a:r>
                    </a:p>
                  </a:txBody>
                  <a:tcPr marL="64008" marR="64008" marT="27432" marB="27432" anchor="ctr">
                    <a:solidFill>
                      <a:srgbClr val="FFFFFF"/>
                    </a:solidFill>
                  </a:tcPr>
                </a:tc>
                <a:tc>
                  <a:txBody>
                    <a:bodyPr/>
                    <a:lstStyle/>
                    <a:p>
                      <a:r>
                        <a:rPr lang="fr-FR" sz="1000" b="0" i="0" noProof="0" dirty="0">
                          <a:solidFill>
                            <a:srgbClr val="4B3C3C"/>
                          </a:solidFill>
                          <a:latin typeface="Barlow"/>
                        </a:rPr>
                        <a:t>2017 → 2024  (7 ans)</a:t>
                      </a:r>
                    </a:p>
                  </a:txBody>
                  <a:tcPr marL="64008" marR="64008" marT="27432" marB="27432" anchor="ctr">
                    <a:solidFill>
                      <a:srgbClr val="FFFFFF"/>
                    </a:solidFill>
                  </a:tcPr>
                </a:tc>
                <a:extLst>
                  <a:ext uri="{0D108BD9-81ED-4DB2-BD59-A6C34878D82A}">
                    <a16:rowId xmlns:a16="http://schemas.microsoft.com/office/drawing/2014/main" val="10004"/>
                  </a:ext>
                </a:extLst>
              </a:tr>
              <a:tr h="320000">
                <a:tc>
                  <a:txBody>
                    <a:bodyPr/>
                    <a:lstStyle/>
                    <a:p>
                      <a:r>
                        <a:rPr lang="fr-FR" sz="1000" b="0" i="0" noProof="0" dirty="0">
                          <a:solidFill>
                            <a:srgbClr val="4B3C3C"/>
                          </a:solidFill>
                          <a:latin typeface="Barlow"/>
                        </a:rPr>
                        <a:t>Cass. </a:t>
                      </a:r>
                      <a:r>
                        <a:rPr lang="fr-FR" sz="1000" b="0" i="0" noProof="0" dirty="0" err="1">
                          <a:solidFill>
                            <a:srgbClr val="4B3C3C"/>
                          </a:solidFill>
                          <a:latin typeface="Barlow"/>
                        </a:rPr>
                        <a:t>crim</a:t>
                      </a:r>
                      <a:r>
                        <a:rPr lang="fr-FR" sz="1000" b="0" i="0" noProof="0" dirty="0">
                          <a:solidFill>
                            <a:srgbClr val="4B3C3C"/>
                          </a:solidFill>
                          <a:latin typeface="Barlow"/>
                        </a:rPr>
                        <a:t>., 22 févr. 2022, n° 21-81.179</a:t>
                      </a:r>
                    </a:p>
                  </a:txBody>
                  <a:tcPr marL="64008" marR="64008" marT="27432" marB="27432" anchor="ctr">
                    <a:solidFill>
                      <a:srgbClr val="F2F0EC"/>
                    </a:solidFill>
                  </a:tcPr>
                </a:tc>
                <a:tc>
                  <a:txBody>
                    <a:bodyPr/>
                    <a:lstStyle/>
                    <a:p>
                      <a:r>
                        <a:rPr lang="fr-FR" sz="1000" b="0" i="0" noProof="0" dirty="0">
                          <a:solidFill>
                            <a:srgbClr val="4B3C3C"/>
                          </a:solidFill>
                          <a:latin typeface="Barlow"/>
                        </a:rPr>
                        <a:t>Prix de référence barré non réellement pratiqué</a:t>
                      </a:r>
                    </a:p>
                  </a:txBody>
                  <a:tcPr marL="64008" marR="64008" marT="27432" marB="27432" anchor="ctr">
                    <a:solidFill>
                      <a:srgbClr val="F2F0EC"/>
                    </a:solidFill>
                  </a:tcPr>
                </a:tc>
                <a:tc>
                  <a:txBody>
                    <a:bodyPr/>
                    <a:lstStyle/>
                    <a:p>
                      <a:r>
                        <a:rPr lang="fr-FR" sz="1000" b="0" i="0" noProof="0" dirty="0">
                          <a:solidFill>
                            <a:srgbClr val="4B3C3C"/>
                          </a:solidFill>
                          <a:latin typeface="Barlow"/>
                        </a:rPr>
                        <a:t>150 000 € + publication</a:t>
                      </a:r>
                    </a:p>
                  </a:txBody>
                  <a:tcPr marL="64008" marR="64008" marT="27432" marB="27432" anchor="ctr">
                    <a:solidFill>
                      <a:srgbClr val="F2F0EC"/>
                    </a:solidFill>
                  </a:tcPr>
                </a:tc>
                <a:tc>
                  <a:txBody>
                    <a:bodyPr/>
                    <a:lstStyle/>
                    <a:p>
                      <a:r>
                        <a:rPr lang="fr-FR" sz="1000" b="0" i="0" noProof="0" dirty="0">
                          <a:solidFill>
                            <a:srgbClr val="4B3C3C"/>
                          </a:solidFill>
                          <a:latin typeface="Barlow"/>
                        </a:rPr>
                        <a:t>2012 → 2022  (9 ans)</a:t>
                      </a:r>
                    </a:p>
                  </a:txBody>
                  <a:tcPr marL="64008" marR="64008" marT="27432" marB="27432" anchor="ctr">
                    <a:solidFill>
                      <a:srgbClr val="F2F0EC"/>
                    </a:solidFill>
                  </a:tcPr>
                </a:tc>
                <a:extLst>
                  <a:ext uri="{0D108BD9-81ED-4DB2-BD59-A6C34878D82A}">
                    <a16:rowId xmlns:a16="http://schemas.microsoft.com/office/drawing/2014/main" val="10005"/>
                  </a:ext>
                </a:extLst>
              </a:tr>
              <a:tr h="320000">
                <a:tc>
                  <a:txBody>
                    <a:bodyPr/>
                    <a:lstStyle/>
                    <a:p>
                      <a:r>
                        <a:rPr lang="fr-FR" sz="1000" b="0" i="0" noProof="0" dirty="0">
                          <a:solidFill>
                            <a:srgbClr val="4B3C3C"/>
                          </a:solidFill>
                          <a:latin typeface="Barlow"/>
                        </a:rPr>
                        <a:t>CNIL, SAN-2023-025, 29 déc. 2023</a:t>
                      </a:r>
                    </a:p>
                  </a:txBody>
                  <a:tcPr marL="64008" marR="64008" marT="27432" marB="27432" anchor="ctr">
                    <a:solidFill>
                      <a:srgbClr val="FFFFFF"/>
                    </a:solidFill>
                  </a:tcPr>
                </a:tc>
                <a:tc>
                  <a:txBody>
                    <a:bodyPr/>
                    <a:lstStyle/>
                    <a:p>
                      <a:r>
                        <a:rPr lang="fr-FR" sz="1000" b="0" i="0" noProof="0" dirty="0">
                          <a:solidFill>
                            <a:srgbClr val="4B3C3C"/>
                          </a:solidFill>
                          <a:latin typeface="Barlow"/>
                        </a:rPr>
                        <a:t>Formulaires de consentement orientant le choix</a:t>
                      </a:r>
                    </a:p>
                  </a:txBody>
                  <a:tcPr marL="64008" marR="64008" marT="27432" marB="27432" anchor="ctr">
                    <a:solidFill>
                      <a:srgbClr val="FFFFFF"/>
                    </a:solidFill>
                  </a:tcPr>
                </a:tc>
                <a:tc>
                  <a:txBody>
                    <a:bodyPr/>
                    <a:lstStyle/>
                    <a:p>
                      <a:r>
                        <a:rPr lang="fr-FR" sz="1000" b="0" i="0" noProof="0" dirty="0">
                          <a:solidFill>
                            <a:srgbClr val="4B3C3C"/>
                          </a:solidFill>
                          <a:latin typeface="Barlow"/>
                        </a:rPr>
                        <a:t>500 000 € → 75 000 € → 50 000 €</a:t>
                      </a:r>
                    </a:p>
                  </a:txBody>
                  <a:tcPr marL="64008" marR="64008" marT="27432" marB="27432" anchor="ctr">
                    <a:solidFill>
                      <a:srgbClr val="FFFFFF"/>
                    </a:solidFill>
                  </a:tcPr>
                </a:tc>
                <a:tc>
                  <a:txBody>
                    <a:bodyPr/>
                    <a:lstStyle/>
                    <a:p>
                      <a:r>
                        <a:rPr lang="fr-FR" sz="1000" b="0" i="0" noProof="0" dirty="0">
                          <a:solidFill>
                            <a:srgbClr val="4B3C3C"/>
                          </a:solidFill>
                          <a:latin typeface="Barlow"/>
                        </a:rPr>
                        <a:t>2022 → 2026  (4 ans)</a:t>
                      </a:r>
                    </a:p>
                  </a:txBody>
                  <a:tcPr marL="64008" marR="64008" marT="27432" marB="27432" anchor="ctr">
                    <a:solidFill>
                      <a:srgbClr val="FFFFFF"/>
                    </a:solidFill>
                  </a:tcPr>
                </a:tc>
                <a:extLst>
                  <a:ext uri="{0D108BD9-81ED-4DB2-BD59-A6C34878D82A}">
                    <a16:rowId xmlns:a16="http://schemas.microsoft.com/office/drawing/2014/main" val="10006"/>
                  </a:ext>
                </a:extLst>
              </a:tr>
              <a:tr h="320000">
                <a:tc>
                  <a:txBody>
                    <a:bodyPr/>
                    <a:lstStyle/>
                    <a:p>
                      <a:r>
                        <a:rPr lang="fr-FR" sz="1000" b="0" i="0" noProof="0" dirty="0">
                          <a:solidFill>
                            <a:srgbClr val="4B3C3C"/>
                          </a:solidFill>
                          <a:latin typeface="Barlow"/>
                        </a:rPr>
                        <a:t>CAA Paris, 7 févr. 2025, n° 23PA03283</a:t>
                      </a:r>
                    </a:p>
                  </a:txBody>
                  <a:tcPr marL="64008" marR="64008" marT="27432" marB="27432" anchor="ctr">
                    <a:solidFill>
                      <a:srgbClr val="F2F0EC"/>
                    </a:solidFill>
                  </a:tcPr>
                </a:tc>
                <a:tc>
                  <a:txBody>
                    <a:bodyPr/>
                    <a:lstStyle/>
                    <a:p>
                      <a:r>
                        <a:rPr lang="fr-FR" sz="1000" b="0" i="0" noProof="0" dirty="0">
                          <a:solidFill>
                            <a:srgbClr val="4B3C3C"/>
                          </a:solidFill>
                          <a:latin typeface="Barlow"/>
                        </a:rPr>
                        <a:t>Confusion garantie légale / garantie commerciale</a:t>
                      </a:r>
                    </a:p>
                  </a:txBody>
                  <a:tcPr marL="64008" marR="64008" marT="27432" marB="27432" anchor="ctr">
                    <a:solidFill>
                      <a:srgbClr val="F2F0EC"/>
                    </a:solidFill>
                  </a:tcPr>
                </a:tc>
                <a:tc>
                  <a:txBody>
                    <a:bodyPr/>
                    <a:lstStyle/>
                    <a:p>
                      <a:r>
                        <a:rPr lang="fr-FR" sz="1000" b="0" i="0" noProof="0" dirty="0">
                          <a:solidFill>
                            <a:srgbClr val="4B3C3C"/>
                          </a:solidFill>
                          <a:latin typeface="Barlow"/>
                        </a:rPr>
                        <a:t>35 000 € → 25 000 € + publication</a:t>
                      </a:r>
                    </a:p>
                  </a:txBody>
                  <a:tcPr marL="64008" marR="64008" marT="27432" marB="27432" anchor="ctr">
                    <a:solidFill>
                      <a:srgbClr val="F2F0EC"/>
                    </a:solidFill>
                  </a:tcPr>
                </a:tc>
                <a:tc>
                  <a:txBody>
                    <a:bodyPr/>
                    <a:lstStyle/>
                    <a:p>
                      <a:r>
                        <a:rPr lang="fr-FR" sz="1000" b="0" i="0" noProof="0" dirty="0">
                          <a:solidFill>
                            <a:srgbClr val="4B3C3C"/>
                          </a:solidFill>
                          <a:latin typeface="Barlow"/>
                        </a:rPr>
                        <a:t>2017 → 2025  (8 ans)</a:t>
                      </a:r>
                    </a:p>
                  </a:txBody>
                  <a:tcPr marL="64008" marR="64008" marT="27432" marB="27432" anchor="ctr">
                    <a:solidFill>
                      <a:srgbClr val="F2F0EC"/>
                    </a:solidFill>
                  </a:tcPr>
                </a:tc>
                <a:extLst>
                  <a:ext uri="{0D108BD9-81ED-4DB2-BD59-A6C34878D82A}">
                    <a16:rowId xmlns:a16="http://schemas.microsoft.com/office/drawing/2014/main" val="10007"/>
                  </a:ext>
                </a:extLst>
              </a:tr>
              <a:tr h="320000">
                <a:tc>
                  <a:txBody>
                    <a:bodyPr/>
                    <a:lstStyle/>
                    <a:p>
                      <a:r>
                        <a:rPr lang="fr-FR" sz="1000" b="0" i="0" noProof="0" dirty="0">
                          <a:solidFill>
                            <a:srgbClr val="4B3C3C"/>
                          </a:solidFill>
                          <a:latin typeface="Barlow"/>
                        </a:rPr>
                        <a:t>TJ Lille, réf., 31 mars 2026, n° 25/01103</a:t>
                      </a:r>
                    </a:p>
                  </a:txBody>
                  <a:tcPr marL="64008" marR="64008" marT="27432" marB="27432" anchor="ctr">
                    <a:solidFill>
                      <a:srgbClr val="FFFFFF"/>
                    </a:solidFill>
                  </a:tcPr>
                </a:tc>
                <a:tc>
                  <a:txBody>
                    <a:bodyPr/>
                    <a:lstStyle/>
                    <a:p>
                      <a:r>
                        <a:rPr lang="fr-FR" sz="1000" b="0" i="0" noProof="0" dirty="0">
                          <a:solidFill>
                            <a:srgbClr val="4B3C3C"/>
                          </a:solidFill>
                          <a:latin typeface="Barlow"/>
                        </a:rPr>
                        <a:t>Allégations environnementales interdites</a:t>
                      </a:r>
                    </a:p>
                  </a:txBody>
                  <a:tcPr marL="64008" marR="64008" marT="27432" marB="27432" anchor="ctr">
                    <a:solidFill>
                      <a:srgbClr val="FFFFFF"/>
                    </a:solidFill>
                  </a:tcPr>
                </a:tc>
                <a:tc>
                  <a:txBody>
                    <a:bodyPr/>
                    <a:lstStyle/>
                    <a:p>
                      <a:r>
                        <a:rPr lang="fr-FR" sz="1000" b="0" i="0" noProof="0" dirty="0">
                          <a:solidFill>
                            <a:srgbClr val="4B3C3C"/>
                          </a:solidFill>
                          <a:latin typeface="Barlow"/>
                        </a:rPr>
                        <a:t>Interdiction sous astreinte de 1 500 €/jour</a:t>
                      </a:r>
                    </a:p>
                  </a:txBody>
                  <a:tcPr marL="64008" marR="64008" marT="27432" marB="27432" anchor="ctr">
                    <a:solidFill>
                      <a:srgbClr val="FFFFFF"/>
                    </a:solidFill>
                  </a:tcPr>
                </a:tc>
                <a:tc>
                  <a:txBody>
                    <a:bodyPr/>
                    <a:lstStyle/>
                    <a:p>
                      <a:r>
                        <a:rPr lang="fr-FR" sz="1000" b="0" i="0" noProof="0" dirty="0">
                          <a:solidFill>
                            <a:srgbClr val="4B3C3C"/>
                          </a:solidFill>
                          <a:latin typeface="Barlow"/>
                        </a:rPr>
                        <a:t>2024 → 2026  (17 mois)</a:t>
                      </a:r>
                    </a:p>
                  </a:txBody>
                  <a:tcPr marL="64008" marR="64008" marT="27432" marB="27432" anchor="ctr">
                    <a:solidFill>
                      <a:srgbClr val="FFFFFF"/>
                    </a:solidFill>
                  </a:tcPr>
                </a:tc>
                <a:extLst>
                  <a:ext uri="{0D108BD9-81ED-4DB2-BD59-A6C34878D82A}">
                    <a16:rowId xmlns:a16="http://schemas.microsoft.com/office/drawing/2014/main" val="1000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LES ENJEUX</a:t>
            </a:r>
          </a:p>
        </p:txBody>
      </p:sp>
      <p:sp>
        <p:nvSpPr>
          <p:cNvPr id="4" name="TextBox 3"/>
          <p:cNvSpPr txBox="1"/>
          <p:nvPr/>
        </p:nvSpPr>
        <p:spPr>
          <a:xfrm>
            <a:off x="502920" y="111603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LE LEVIER LE MOINS CONNU : LE PARASITISME ÉCONOMIQUE</a:t>
            </a:r>
          </a:p>
        </p:txBody>
      </p:sp>
      <p:sp>
        <p:nvSpPr>
          <p:cNvPr id="5" name="Rectangle 4"/>
          <p:cNvSpPr/>
          <p:nvPr/>
        </p:nvSpPr>
        <p:spPr>
          <a:xfrm>
            <a:off x="502920" y="1820335"/>
            <a:ext cx="10881360" cy="658368"/>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02920" y="1820335"/>
            <a:ext cx="68580" cy="658368"/>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685800" y="1875599"/>
            <a:ext cx="10588752" cy="547842"/>
          </a:xfrm>
          <a:prstGeom prst="rect">
            <a:avLst/>
          </a:prstGeom>
          <a:noFill/>
        </p:spPr>
        <p:txBody>
          <a:bodyPr wrap="square" lIns="45720" tIns="27432" rIns="45720" bIns="27432" anchor="ctr">
            <a:spAutoFit/>
          </a:bodyPr>
          <a:lstStyle/>
          <a:p>
            <a:pPr algn="l">
              <a:spcBef>
                <a:spcPts val="0"/>
              </a:spcBef>
              <a:spcAft>
                <a:spcPts val="400"/>
              </a:spcAft>
            </a:pPr>
            <a:r>
              <a:rPr lang="fr-FR" sz="1600" b="1" i="0" noProof="0" dirty="0">
                <a:solidFill>
                  <a:srgbClr val="4B3C3C"/>
                </a:solidFill>
                <a:latin typeface="Barlow"/>
              </a:rPr>
              <a:t>Le principe : </a:t>
            </a:r>
            <a:r>
              <a:rPr lang="fr-FR" sz="1600" b="0" i="0" noProof="0" dirty="0">
                <a:solidFill>
                  <a:srgbClr val="4B3C3C"/>
                </a:solidFill>
                <a:latin typeface="Barlow"/>
              </a:rPr>
              <a:t>les sommes engagées pour se mettre en conformité constituent un </a:t>
            </a:r>
            <a:r>
              <a:rPr lang="fr-FR" sz="1600" b="1" i="0" noProof="0" dirty="0">
                <a:solidFill>
                  <a:srgbClr val="4B3C3C"/>
                </a:solidFill>
                <a:latin typeface="Barlow"/>
              </a:rPr>
              <a:t>investissement économique</a:t>
            </a:r>
            <a:r>
              <a:rPr lang="fr-FR" sz="1600" b="0" i="0" noProof="0" dirty="0">
                <a:solidFill>
                  <a:srgbClr val="4B3C3C"/>
                </a:solidFill>
                <a:latin typeface="Barlow"/>
              </a:rPr>
              <a:t>. Un concurrent qui s'en dispense capte un avantage indu — et s'expose à une action en concurrence déloyale et parasitaire.</a:t>
            </a:r>
          </a:p>
        </p:txBody>
      </p:sp>
      <p:sp>
        <p:nvSpPr>
          <p:cNvPr id="8" name="Chevron 7"/>
          <p:cNvSpPr/>
          <p:nvPr/>
        </p:nvSpPr>
        <p:spPr>
          <a:xfrm>
            <a:off x="502920" y="3003973"/>
            <a:ext cx="3063240" cy="1051560"/>
          </a:xfrm>
          <a:prstGeom prst="chevron">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b="1" i="0" noProof="0" dirty="0">
                <a:solidFill>
                  <a:srgbClr val="FFFFFF"/>
                </a:solidFill>
                <a:latin typeface="Barlow"/>
              </a:rPr>
              <a:t>VOUS INVESTISSEZ</a:t>
            </a:r>
          </a:p>
          <a:p>
            <a:pPr algn="ctr"/>
            <a:r>
              <a:rPr lang="fr-FR" sz="1200" b="0" i="0" noProof="0" dirty="0">
                <a:solidFill>
                  <a:srgbClr val="FFFFFF"/>
                </a:solidFill>
                <a:latin typeface="Barlow"/>
              </a:rPr>
              <a:t>Audit, rédaction,
process, outils</a:t>
            </a:r>
          </a:p>
        </p:txBody>
      </p:sp>
      <p:sp>
        <p:nvSpPr>
          <p:cNvPr id="9" name="Chevron 8"/>
          <p:cNvSpPr/>
          <p:nvPr/>
        </p:nvSpPr>
        <p:spPr>
          <a:xfrm>
            <a:off x="3200400" y="3003973"/>
            <a:ext cx="3063240" cy="1051560"/>
          </a:xfrm>
          <a:prstGeom prst="chevron">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b="1" i="0" noProof="0" dirty="0">
                <a:solidFill>
                  <a:srgbClr val="FFFFFF"/>
                </a:solidFill>
                <a:latin typeface="Barlow"/>
              </a:rPr>
              <a:t>VOUS CRÉEZ UNE VALEUR</a:t>
            </a:r>
          </a:p>
          <a:p>
            <a:pPr algn="ctr"/>
            <a:r>
              <a:rPr lang="fr-FR" sz="1200" b="0" i="0" noProof="0" dirty="0">
                <a:solidFill>
                  <a:srgbClr val="FFFFFF"/>
                </a:solidFill>
                <a:latin typeface="Barlow"/>
              </a:rPr>
              <a:t>Documents, parcours,
base clients conformes</a:t>
            </a:r>
          </a:p>
        </p:txBody>
      </p:sp>
      <p:sp>
        <p:nvSpPr>
          <p:cNvPr id="10" name="Chevron 9"/>
          <p:cNvSpPr/>
          <p:nvPr/>
        </p:nvSpPr>
        <p:spPr>
          <a:xfrm>
            <a:off x="5897880" y="3003973"/>
            <a:ext cx="3063240" cy="1051560"/>
          </a:xfrm>
          <a:prstGeom prst="chevron">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b="1" i="0" noProof="0" dirty="0">
                <a:solidFill>
                  <a:srgbClr val="FFFFFF"/>
                </a:solidFill>
                <a:latin typeface="Barlow"/>
              </a:rPr>
              <a:t>LE CONCURRENT COPIE</a:t>
            </a:r>
          </a:p>
          <a:p>
            <a:pPr algn="ctr"/>
            <a:r>
              <a:rPr lang="fr-FR" sz="1200" b="0" i="0" noProof="0" dirty="0">
                <a:solidFill>
                  <a:srgbClr val="FFFFFF"/>
                </a:solidFill>
                <a:latin typeface="Barlow"/>
              </a:rPr>
              <a:t>Sans supporter
le coût correspondant</a:t>
            </a:r>
          </a:p>
        </p:txBody>
      </p:sp>
      <p:sp>
        <p:nvSpPr>
          <p:cNvPr id="11" name="Chevron 10"/>
          <p:cNvSpPr/>
          <p:nvPr/>
        </p:nvSpPr>
        <p:spPr>
          <a:xfrm>
            <a:off x="8595360" y="3003973"/>
            <a:ext cx="3063240" cy="1051560"/>
          </a:xfrm>
          <a:prstGeom prst="chevron">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b="1" i="0" noProof="0" dirty="0">
                <a:solidFill>
                  <a:srgbClr val="FFFFFF"/>
                </a:solidFill>
                <a:latin typeface="Barlow"/>
              </a:rPr>
              <a:t>VOUS AGISSEZ</a:t>
            </a:r>
          </a:p>
          <a:p>
            <a:pPr algn="ctr"/>
            <a:r>
              <a:rPr lang="fr-FR" sz="1200" b="0" i="0" noProof="0" dirty="0">
                <a:solidFill>
                  <a:srgbClr val="FFFFFF"/>
                </a:solidFill>
                <a:latin typeface="Barlow"/>
              </a:rPr>
              <a:t>Concurrence déloyale
et parasitaire</a:t>
            </a:r>
          </a:p>
        </p:txBody>
      </p:sp>
      <p:sp>
        <p:nvSpPr>
          <p:cNvPr id="12" name="Rectangle 11"/>
          <p:cNvSpPr/>
          <p:nvPr/>
        </p:nvSpPr>
        <p:spPr>
          <a:xfrm>
            <a:off x="502920" y="4477175"/>
            <a:ext cx="10771632" cy="930336"/>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Rectangle 12"/>
          <p:cNvSpPr/>
          <p:nvPr/>
        </p:nvSpPr>
        <p:spPr>
          <a:xfrm>
            <a:off x="502920" y="4477175"/>
            <a:ext cx="68580" cy="96012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13"/>
          <p:cNvSpPr txBox="1"/>
          <p:nvPr/>
        </p:nvSpPr>
        <p:spPr>
          <a:xfrm>
            <a:off x="685800" y="4429630"/>
            <a:ext cx="10451592" cy="917174"/>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Illustration — </a:t>
            </a:r>
            <a:r>
              <a:rPr lang="fr-FR" sz="1400" b="1" i="0" noProof="0" dirty="0">
                <a:solidFill>
                  <a:srgbClr val="AF282C"/>
                </a:solidFill>
                <a:latin typeface="Barlow"/>
              </a:rPr>
              <a:t>Cass. com., 12 février 2020, n° 17-31.614, publié au bulletin : </a:t>
            </a:r>
            <a:r>
              <a:rPr lang="fr-FR" sz="1400" b="0" i="0" noProof="0" dirty="0">
                <a:solidFill>
                  <a:srgbClr val="4B3C3C"/>
                </a:solidFill>
                <a:latin typeface="Barlow"/>
              </a:rPr>
              <a:t>la Cour juge que le préjudice causé par un concurrent qui s'affranchit d'une réglementation, dont le respect a nécessairement un coût, peut être évalué en prenant en considération </a:t>
            </a:r>
            <a:r>
              <a:rPr lang="fr-FR" sz="1400" b="1" i="0" noProof="0" dirty="0">
                <a:solidFill>
                  <a:srgbClr val="4B3C3C"/>
                </a:solidFill>
                <a:latin typeface="Barlow"/>
              </a:rPr>
              <a:t>l'avantage indu qu'il s'est octroyé</a:t>
            </a:r>
            <a:r>
              <a:rPr lang="fr-FR" sz="1400" b="0" i="0" noProof="0" dirty="0">
                <a:solidFill>
                  <a:srgbClr val="4B3C3C"/>
                </a:solidFill>
                <a:latin typeface="Barlow"/>
              </a:rPr>
              <a:t>, modulé à proportion des volumes d'affaires respectifs des parties. Dans cette affaire, le préjudice a été fixé à 300 000 €. Votre budget de conformité devient ainsi l'assiette du calcul.</a:t>
            </a:r>
          </a:p>
        </p:txBody>
      </p:sp>
      <p:sp>
        <p:nvSpPr>
          <p:cNvPr id="15" name="Right Arrow 14"/>
          <p:cNvSpPr/>
          <p:nvPr/>
        </p:nvSpPr>
        <p:spPr>
          <a:xfrm>
            <a:off x="502920" y="5716188"/>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813816" y="5629320"/>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Conserver la trace datée de vos travaux de conformité (devis, versions, audits) : c'est la preuve de l'investissement.</a:t>
            </a:r>
          </a:p>
        </p:txBody>
      </p:sp>
      <p:sp>
        <p:nvSpPr>
          <p:cNvPr id="17" name="TextBox 16"/>
          <p:cNvSpPr txBox="1"/>
          <p:nvPr/>
        </p:nvSpPr>
        <p:spPr>
          <a:xfrm>
            <a:off x="411480" y="6854616"/>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 : Cour de cassation, chambre commerciale, 12 février 2020, n° 17-31.614, publié au bulletin.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wrap="square"/>
          <a:lstStyle/>
          <a:p>
            <a:r>
              <a:rPr lang="fr-FR" sz="4000" b="1" i="0" noProof="0" dirty="0">
                <a:solidFill>
                  <a:srgbClr val="4B3C3C"/>
                </a:solidFill>
                <a:latin typeface="Barlow Condensed ExtraBold"/>
              </a:rPr>
              <a:t>PARTIE 2</a:t>
            </a:r>
          </a:p>
          <a:p>
            <a:r>
              <a:rPr lang="fr-FR" sz="2800" b="1" i="0" noProof="0" dirty="0">
                <a:solidFill>
                  <a:srgbClr val="FFFFFF"/>
                </a:solidFill>
                <a:latin typeface="Barlow Condensed ExtraBold"/>
              </a:rPr>
              <a:t>L'ENVIRONNEMENT LÉGAL DU </a:t>
            </a:r>
            <a:br>
              <a:rPr lang="fr-FR" sz="2800" b="1" i="0" noProof="0" dirty="0">
                <a:solidFill>
                  <a:srgbClr val="FFFFFF"/>
                </a:solidFill>
                <a:latin typeface="Barlow Condensed ExtraBold"/>
              </a:rPr>
            </a:br>
            <a:r>
              <a:rPr lang="fr-FR" sz="2800" b="1" i="0" noProof="0" dirty="0">
                <a:solidFill>
                  <a:srgbClr val="FFFFFF"/>
                </a:solidFill>
                <a:latin typeface="Barlow Condensed ExtraBold"/>
              </a:rPr>
              <a:t>E-COMMERCE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ENVIRONNEMENT LÉGAL</a:t>
            </a:r>
          </a:p>
        </p:txBody>
      </p:sp>
      <p:sp>
        <p:nvSpPr>
          <p:cNvPr id="4" name="TextBox 3"/>
          <p:cNvSpPr txBox="1"/>
          <p:nvPr/>
        </p:nvSpPr>
        <p:spPr>
          <a:xfrm>
            <a:off x="457200" y="1324937"/>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VENDRE EN LIGNE = UNE VENTE À DISTANCE DANS UN ESPACE NUMÉRIQUE</a:t>
            </a:r>
          </a:p>
        </p:txBody>
      </p:sp>
      <p:sp>
        <p:nvSpPr>
          <p:cNvPr id="5" name="Rectangle 4"/>
          <p:cNvSpPr/>
          <p:nvPr/>
        </p:nvSpPr>
        <p:spPr>
          <a:xfrm>
            <a:off x="502920" y="1962235"/>
            <a:ext cx="10881360" cy="548640"/>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02920" y="1962235"/>
            <a:ext cx="68580" cy="548640"/>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685800" y="1962635"/>
            <a:ext cx="10588752" cy="547842"/>
          </a:xfrm>
          <a:prstGeom prst="rect">
            <a:avLst/>
          </a:prstGeom>
          <a:noFill/>
        </p:spPr>
        <p:txBody>
          <a:bodyPr wrap="square" lIns="45720" tIns="27432" rIns="45720" bIns="27432" anchor="ctr">
            <a:spAutoFit/>
          </a:bodyPr>
          <a:lstStyle/>
          <a:p>
            <a:pPr algn="l">
              <a:spcBef>
                <a:spcPts val="0"/>
              </a:spcBef>
              <a:spcAft>
                <a:spcPts val="400"/>
              </a:spcAft>
            </a:pPr>
            <a:r>
              <a:rPr lang="fr-FR" sz="1600" b="1" i="0" noProof="0" dirty="0">
                <a:solidFill>
                  <a:srgbClr val="4B3C3C"/>
                </a:solidFill>
                <a:latin typeface="Barlow"/>
              </a:rPr>
              <a:t>L'équation de départ : </a:t>
            </a:r>
            <a:r>
              <a:rPr lang="fr-FR" sz="1600" b="0" i="0" noProof="0" dirty="0">
                <a:solidFill>
                  <a:srgbClr val="4B3C3C"/>
                </a:solidFill>
                <a:latin typeface="Barlow"/>
              </a:rPr>
              <a:t>votre activité relève simultanément de </a:t>
            </a:r>
            <a:r>
              <a:rPr lang="fr-FR" sz="1600" b="1" i="0" noProof="0" dirty="0">
                <a:solidFill>
                  <a:srgbClr val="4B3C3C"/>
                </a:solidFill>
                <a:latin typeface="Barlow"/>
              </a:rPr>
              <a:t>deux corpus de règles</a:t>
            </a:r>
            <a:r>
              <a:rPr lang="fr-FR" sz="1600" b="0" i="0" noProof="0" dirty="0">
                <a:solidFill>
                  <a:srgbClr val="4B3C3C"/>
                </a:solidFill>
                <a:latin typeface="Barlow"/>
              </a:rPr>
              <a:t> qui se cumulent. Respecter l'un ne dispense jamais de l'autre.</a:t>
            </a:r>
          </a:p>
        </p:txBody>
      </p:sp>
      <p:sp>
        <p:nvSpPr>
          <p:cNvPr id="8" name="Rectangle 7"/>
          <p:cNvSpPr/>
          <p:nvPr/>
        </p:nvSpPr>
        <p:spPr>
          <a:xfrm>
            <a:off x="502920" y="2907455"/>
            <a:ext cx="5212080" cy="228600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TextBox 8"/>
          <p:cNvSpPr txBox="1"/>
          <p:nvPr/>
        </p:nvSpPr>
        <p:spPr>
          <a:xfrm>
            <a:off x="576072" y="2971462"/>
            <a:ext cx="5138928" cy="1884106"/>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1 · RÈGLES DE LA VENTE À DISTANCE</a:t>
            </a:r>
          </a:p>
          <a:p>
            <a:pPr algn="l">
              <a:spcBef>
                <a:spcPts val="0"/>
              </a:spcBef>
              <a:spcAft>
                <a:spcPts val="200"/>
              </a:spcAft>
            </a:pPr>
            <a:r>
              <a:rPr lang="fr-FR" sz="1400" b="0" i="0" noProof="0" dirty="0">
                <a:solidFill>
                  <a:srgbClr val="FFFFFF"/>
                </a:solidFill>
                <a:latin typeface="Barlow"/>
              </a:rPr>
              <a:t>•  Information précontractuelle (art. L.111-1, L.221-5 C. conso.)</a:t>
            </a:r>
          </a:p>
          <a:p>
            <a:pPr algn="l">
              <a:spcBef>
                <a:spcPts val="0"/>
              </a:spcBef>
              <a:spcAft>
                <a:spcPts val="200"/>
              </a:spcAft>
            </a:pPr>
            <a:r>
              <a:rPr lang="fr-FR" sz="1400" b="0" i="0" noProof="0" dirty="0">
                <a:solidFill>
                  <a:srgbClr val="FFFFFF"/>
                </a:solidFill>
                <a:latin typeface="Barlow"/>
              </a:rPr>
              <a:t>•  Droit de rétractation de 14 jours (art. L.221-18)</a:t>
            </a:r>
          </a:p>
          <a:p>
            <a:pPr algn="l">
              <a:spcBef>
                <a:spcPts val="0"/>
              </a:spcBef>
              <a:spcAft>
                <a:spcPts val="200"/>
              </a:spcAft>
            </a:pPr>
            <a:r>
              <a:rPr lang="fr-FR" sz="1400" b="0" i="0" noProof="0" dirty="0">
                <a:solidFill>
                  <a:srgbClr val="FFFFFF"/>
                </a:solidFill>
                <a:latin typeface="Barlow"/>
              </a:rPr>
              <a:t>•  Obligation de délivrance et délais de livraison</a:t>
            </a:r>
          </a:p>
          <a:p>
            <a:pPr algn="l">
              <a:spcBef>
                <a:spcPts val="0"/>
              </a:spcBef>
              <a:spcAft>
                <a:spcPts val="200"/>
              </a:spcAft>
            </a:pPr>
            <a:r>
              <a:rPr lang="fr-FR" sz="1400" b="0" i="0" noProof="0" dirty="0">
                <a:solidFill>
                  <a:srgbClr val="FFFFFF"/>
                </a:solidFill>
                <a:latin typeface="Barlow"/>
              </a:rPr>
              <a:t>•  Garanties légales de conformité et vices cachés</a:t>
            </a:r>
          </a:p>
          <a:p>
            <a:pPr algn="l">
              <a:spcBef>
                <a:spcPts val="0"/>
              </a:spcBef>
              <a:spcAft>
                <a:spcPts val="200"/>
              </a:spcAft>
            </a:pPr>
            <a:r>
              <a:rPr lang="fr-FR" sz="1400" b="0" i="0" noProof="0" dirty="0">
                <a:solidFill>
                  <a:srgbClr val="FFFFFF"/>
                </a:solidFill>
                <a:latin typeface="Barlow"/>
              </a:rPr>
              <a:t>•  Transparence des prix et des promotions</a:t>
            </a:r>
          </a:p>
          <a:p>
            <a:pPr algn="l">
              <a:spcBef>
                <a:spcPts val="0"/>
              </a:spcBef>
              <a:spcAft>
                <a:spcPts val="200"/>
              </a:spcAft>
            </a:pPr>
            <a:r>
              <a:rPr lang="fr-FR" sz="1400" b="0" i="0" noProof="0" dirty="0">
                <a:solidFill>
                  <a:srgbClr val="FFFFFF"/>
                </a:solidFill>
                <a:latin typeface="Barlow"/>
              </a:rPr>
              <a:t>•  Médiation de la consommation</a:t>
            </a:r>
          </a:p>
        </p:txBody>
      </p:sp>
      <p:sp>
        <p:nvSpPr>
          <p:cNvPr id="10" name="Rectangle 9"/>
          <p:cNvSpPr/>
          <p:nvPr/>
        </p:nvSpPr>
        <p:spPr>
          <a:xfrm>
            <a:off x="6172200" y="2907455"/>
            <a:ext cx="5212080" cy="228600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6245352" y="2971462"/>
            <a:ext cx="5138928" cy="1884106"/>
          </a:xfrm>
          <a:prstGeom prst="rect">
            <a:avLst/>
          </a:prstGeom>
          <a:noFill/>
        </p:spPr>
        <p:txBody>
          <a:bodyPr wrap="square" lIns="45720" tIns="27432" rIns="45720" bIns="27432" anchor="t">
            <a:spAutoFit/>
          </a:bodyPr>
          <a:lstStyle/>
          <a:p>
            <a:pPr algn="l">
              <a:spcBef>
                <a:spcPts val="0"/>
              </a:spcBef>
              <a:spcAft>
                <a:spcPts val="300"/>
              </a:spcAft>
            </a:pPr>
            <a:r>
              <a:rPr lang="fr-FR" sz="2400" b="1" i="0" noProof="0" dirty="0">
                <a:solidFill>
                  <a:srgbClr val="FFFFFF"/>
                </a:solidFill>
                <a:latin typeface="Barlow"/>
              </a:rPr>
              <a:t>2 · RÈGLES DE L'UNIVERS NUMÉRIQUE</a:t>
            </a:r>
          </a:p>
          <a:p>
            <a:pPr algn="l">
              <a:spcBef>
                <a:spcPts val="0"/>
              </a:spcBef>
              <a:spcAft>
                <a:spcPts val="200"/>
              </a:spcAft>
            </a:pPr>
            <a:r>
              <a:rPr lang="fr-FR" sz="1400" b="0" i="0" noProof="0" dirty="0">
                <a:solidFill>
                  <a:srgbClr val="FFFFFF"/>
                </a:solidFill>
                <a:latin typeface="Barlow"/>
              </a:rPr>
              <a:t>•  Mentions légales de l'éditeur et de l'hébergeur (LCEN)</a:t>
            </a:r>
          </a:p>
          <a:p>
            <a:pPr algn="l">
              <a:spcBef>
                <a:spcPts val="0"/>
              </a:spcBef>
              <a:spcAft>
                <a:spcPts val="200"/>
              </a:spcAft>
            </a:pPr>
            <a:r>
              <a:rPr lang="fr-FR" sz="1400" b="0" i="0" noProof="0" dirty="0">
                <a:solidFill>
                  <a:srgbClr val="FFFFFF"/>
                </a:solidFill>
                <a:latin typeface="Barlow"/>
              </a:rPr>
              <a:t>•  Contrat électronique : double clic, accusé de réception</a:t>
            </a:r>
          </a:p>
          <a:p>
            <a:pPr algn="l">
              <a:spcBef>
                <a:spcPts val="0"/>
              </a:spcBef>
              <a:spcAft>
                <a:spcPts val="200"/>
              </a:spcAft>
            </a:pPr>
            <a:r>
              <a:rPr lang="fr-FR" sz="1400" b="0" i="0" noProof="0" dirty="0">
                <a:solidFill>
                  <a:srgbClr val="FFFFFF"/>
                </a:solidFill>
                <a:latin typeface="Barlow"/>
              </a:rPr>
              <a:t>•  RGPD et loi Informatique et Libertés</a:t>
            </a:r>
          </a:p>
          <a:p>
            <a:pPr algn="l">
              <a:spcBef>
                <a:spcPts val="0"/>
              </a:spcBef>
              <a:spcAft>
                <a:spcPts val="200"/>
              </a:spcAft>
            </a:pPr>
            <a:r>
              <a:rPr lang="fr-FR" sz="1400" b="0" i="0" noProof="0" dirty="0">
                <a:solidFill>
                  <a:srgbClr val="FFFFFF"/>
                </a:solidFill>
                <a:latin typeface="Barlow"/>
              </a:rPr>
              <a:t>•  Cookies et traceurs (art. 82 LIL)</a:t>
            </a:r>
          </a:p>
          <a:p>
            <a:pPr algn="l">
              <a:spcBef>
                <a:spcPts val="0"/>
              </a:spcBef>
              <a:spcAft>
                <a:spcPts val="200"/>
              </a:spcAft>
            </a:pPr>
            <a:r>
              <a:rPr lang="fr-FR" sz="1400" b="0" i="0" noProof="0" dirty="0">
                <a:solidFill>
                  <a:srgbClr val="FFFFFF"/>
                </a:solidFill>
                <a:latin typeface="Barlow"/>
              </a:rPr>
              <a:t>•  Prospection électronique (art. L.34-5 CPCE)</a:t>
            </a:r>
          </a:p>
          <a:p>
            <a:pPr algn="l">
              <a:spcBef>
                <a:spcPts val="0"/>
              </a:spcBef>
              <a:spcAft>
                <a:spcPts val="200"/>
              </a:spcAft>
            </a:pPr>
            <a:r>
              <a:rPr lang="fr-FR" sz="1400" b="0" i="0" noProof="0" dirty="0">
                <a:solidFill>
                  <a:srgbClr val="FFFFFF"/>
                </a:solidFill>
                <a:latin typeface="Barlow"/>
              </a:rPr>
              <a:t>•  DSA : interfaces loyales, signalement des contenus</a:t>
            </a:r>
          </a:p>
        </p:txBody>
      </p:sp>
      <p:sp>
        <p:nvSpPr>
          <p:cNvPr id="15" name="Right Arrow 14"/>
          <p:cNvSpPr/>
          <p:nvPr/>
        </p:nvSpPr>
        <p:spPr>
          <a:xfrm>
            <a:off x="502920" y="6051469"/>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813816" y="5976797"/>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Construire une check-list tenant compte des ces deux cadres légaux complémentaires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ENVIRONNEMENT LÉGAL</a:t>
            </a:r>
          </a:p>
        </p:txBody>
      </p:sp>
      <p:sp>
        <p:nvSpPr>
          <p:cNvPr id="4" name="TextBox 3"/>
          <p:cNvSpPr txBox="1"/>
          <p:nvPr/>
        </p:nvSpPr>
        <p:spPr>
          <a:xfrm>
            <a:off x="502920" y="1120140"/>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CIBLER UN PAYS, C'EST ACCEPTER SES RÈGLES D'ORDRE PUBLIC</a:t>
            </a:r>
          </a:p>
        </p:txBody>
      </p:sp>
      <p:sp>
        <p:nvSpPr>
          <p:cNvPr id="5" name="Rectangle 4"/>
          <p:cNvSpPr/>
          <p:nvPr/>
        </p:nvSpPr>
        <p:spPr>
          <a:xfrm>
            <a:off x="502920" y="1572768"/>
            <a:ext cx="10881360" cy="713232"/>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02920" y="1572768"/>
            <a:ext cx="68580" cy="713232"/>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685800" y="1532353"/>
            <a:ext cx="10588752" cy="794064"/>
          </a:xfrm>
          <a:prstGeom prst="rect">
            <a:avLst/>
          </a:prstGeom>
          <a:noFill/>
        </p:spPr>
        <p:txBody>
          <a:bodyPr wrap="square" lIns="45720" tIns="27432" rIns="45720" bIns="27432" anchor="ctr">
            <a:spAutoFit/>
          </a:bodyPr>
          <a:lstStyle/>
          <a:p>
            <a:pPr algn="l">
              <a:spcBef>
                <a:spcPts val="0"/>
              </a:spcBef>
              <a:spcAft>
                <a:spcPts val="400"/>
              </a:spcAft>
            </a:pPr>
            <a:r>
              <a:rPr lang="fr-FR" sz="1600" b="1" i="0" noProof="0" dirty="0">
                <a:solidFill>
                  <a:srgbClr val="4B3C3C"/>
                </a:solidFill>
                <a:latin typeface="Barlow"/>
              </a:rPr>
              <a:t>La règle : </a:t>
            </a:r>
            <a:r>
              <a:rPr lang="fr-FR" sz="1600" b="0" i="0" noProof="0" dirty="0">
                <a:solidFill>
                  <a:srgbClr val="4B3C3C"/>
                </a:solidFill>
                <a:latin typeface="Barlow"/>
              </a:rPr>
              <a:t>dans un contrat avec un consommateur, le choix d'une loi dans vos CGV </a:t>
            </a:r>
            <a:r>
              <a:rPr lang="fr-FR" sz="1600" b="1" i="0" noProof="0" dirty="0">
                <a:solidFill>
                  <a:srgbClr val="4B3C3C"/>
                </a:solidFill>
                <a:latin typeface="Barlow"/>
              </a:rPr>
              <a:t>ne peut pas priver le consommateur</a:t>
            </a:r>
            <a:r>
              <a:rPr lang="fr-FR" sz="1600" b="0" i="0" noProof="0" dirty="0">
                <a:solidFill>
                  <a:srgbClr val="4B3C3C"/>
                </a:solidFill>
                <a:latin typeface="Barlow"/>
              </a:rPr>
              <a:t> de la protection que lui garantissent les dispositions impératives de la loi de sa résidence habituelle — dès lors que vous dirigez votre activité vers ce pays.</a:t>
            </a:r>
          </a:p>
        </p:txBody>
      </p:sp>
      <p:graphicFrame>
        <p:nvGraphicFramePr>
          <p:cNvPr id="8" name="Table 7"/>
          <p:cNvGraphicFramePr>
            <a:graphicFrameLocks noGrp="1"/>
          </p:cNvGraphicFramePr>
          <p:nvPr>
            <p:extLst>
              <p:ext uri="{D42A27DB-BD31-4B8C-83A1-F6EECF244321}">
                <p14:modId xmlns:p14="http://schemas.microsoft.com/office/powerpoint/2010/main" val="1009996917"/>
              </p:ext>
            </p:extLst>
          </p:nvPr>
        </p:nvGraphicFramePr>
        <p:xfrm>
          <a:off x="502920" y="2450592"/>
          <a:ext cx="10881360" cy="2157984"/>
        </p:xfrm>
        <a:graphic>
          <a:graphicData uri="http://schemas.openxmlformats.org/drawingml/2006/table">
            <a:tbl>
              <a:tblPr bandRow="1">
                <a:tableStyleId>{5C22544A-7EE6-4342-B048-85BDC9FD1C3A}</a:tableStyleId>
              </a:tblPr>
              <a:tblGrid>
                <a:gridCol w="5669280">
                  <a:extLst>
                    <a:ext uri="{9D8B030D-6E8A-4147-A177-3AD203B41FA5}">
                      <a16:colId xmlns:a16="http://schemas.microsoft.com/office/drawing/2014/main" val="20000"/>
                    </a:ext>
                  </a:extLst>
                </a:gridCol>
                <a:gridCol w="5212080">
                  <a:extLst>
                    <a:ext uri="{9D8B030D-6E8A-4147-A177-3AD203B41FA5}">
                      <a16:colId xmlns:a16="http://schemas.microsoft.com/office/drawing/2014/main" val="20001"/>
                    </a:ext>
                  </a:extLst>
                </a:gridCol>
              </a:tblGrid>
              <a:tr h="329184">
                <a:tc>
                  <a:txBody>
                    <a:bodyPr/>
                    <a:lstStyle/>
                    <a:p>
                      <a:r>
                        <a:rPr lang="fr-FR" sz="1200" b="1" i="0" noProof="0" dirty="0">
                          <a:solidFill>
                            <a:srgbClr val="FFFFFF"/>
                          </a:solidFill>
                          <a:latin typeface="Barlow"/>
                        </a:rPr>
                        <a:t>Indice de « ciblage » d'un pays</a:t>
                      </a:r>
                    </a:p>
                  </a:txBody>
                  <a:tcPr marL="64008" marR="64008" marT="27432" marB="27432" anchor="ctr">
                    <a:solidFill>
                      <a:srgbClr val="4B3C3C"/>
                    </a:solidFill>
                  </a:tcPr>
                </a:tc>
                <a:tc>
                  <a:txBody>
                    <a:bodyPr/>
                    <a:lstStyle/>
                    <a:p>
                      <a:r>
                        <a:rPr lang="fr-FR" sz="1200" b="1" i="0" noProof="0" dirty="0">
                          <a:solidFill>
                            <a:srgbClr val="FFFFFF"/>
                          </a:solidFill>
                          <a:latin typeface="Barlow"/>
                        </a:rPr>
                        <a:t>Ce que cela déclenche</a:t>
                      </a:r>
                    </a:p>
                  </a:txBody>
                  <a:tcPr marL="64008" marR="64008" marT="27432" marB="27432" anchor="ctr">
                    <a:solidFill>
                      <a:srgbClr val="4B3C3C"/>
                    </a:solidFill>
                  </a:tcPr>
                </a:tc>
                <a:extLst>
                  <a:ext uri="{0D108BD9-81ED-4DB2-BD59-A6C34878D82A}">
                    <a16:rowId xmlns:a16="http://schemas.microsoft.com/office/drawing/2014/main" val="10000"/>
                  </a:ext>
                </a:extLst>
              </a:tr>
              <a:tr h="365760">
                <a:tc>
                  <a:txBody>
                    <a:bodyPr/>
                    <a:lstStyle/>
                    <a:p>
                      <a:r>
                        <a:rPr lang="fr-FR" sz="1200" b="1" i="0" noProof="0" dirty="0">
                          <a:solidFill>
                            <a:srgbClr val="4B3C3C"/>
                          </a:solidFill>
                          <a:latin typeface="Barlow"/>
                        </a:rPr>
                        <a:t>Site traduit dans la langue du pays</a:t>
                      </a:r>
                    </a:p>
                  </a:txBody>
                  <a:tcPr marL="64008" marR="64008" marT="27432" marB="27432" anchor="ctr">
                    <a:solidFill>
                      <a:srgbClr val="FFFFFF"/>
                    </a:solidFill>
                  </a:tcPr>
                </a:tc>
                <a:tc>
                  <a:txBody>
                    <a:bodyPr/>
                    <a:lstStyle/>
                    <a:p>
                      <a:r>
                        <a:rPr lang="fr-FR" sz="1200" b="0" i="0" noProof="0" dirty="0">
                          <a:solidFill>
                            <a:srgbClr val="4B3C3C"/>
                          </a:solidFill>
                          <a:latin typeface="Barlow"/>
                        </a:rPr>
                        <a:t>Application possible des règles impératives locales</a:t>
                      </a:r>
                    </a:p>
                  </a:txBody>
                  <a:tcPr marL="64008" marR="64008" marT="27432" marB="27432" anchor="ctr">
                    <a:solidFill>
                      <a:srgbClr val="FFFFFF"/>
                    </a:solidFill>
                  </a:tcPr>
                </a:tc>
                <a:extLst>
                  <a:ext uri="{0D108BD9-81ED-4DB2-BD59-A6C34878D82A}">
                    <a16:rowId xmlns:a16="http://schemas.microsoft.com/office/drawing/2014/main" val="10001"/>
                  </a:ext>
                </a:extLst>
              </a:tr>
              <a:tr h="365760">
                <a:tc>
                  <a:txBody>
                    <a:bodyPr/>
                    <a:lstStyle/>
                    <a:p>
                      <a:r>
                        <a:rPr lang="fr-FR" sz="1200" b="1" i="0" noProof="0" dirty="0">
                          <a:solidFill>
                            <a:srgbClr val="4B3C3C"/>
                          </a:solidFill>
                          <a:latin typeface="Barlow"/>
                        </a:rPr>
                        <a:t>Prix affichés dans la devise locale</a:t>
                      </a:r>
                    </a:p>
                  </a:txBody>
                  <a:tcPr marL="64008" marR="64008" marT="27432" marB="27432" anchor="ctr">
                    <a:solidFill>
                      <a:srgbClr val="F2F0EC"/>
                    </a:solidFill>
                  </a:tcPr>
                </a:tc>
                <a:tc>
                  <a:txBody>
                    <a:bodyPr/>
                    <a:lstStyle/>
                    <a:p>
                      <a:r>
                        <a:rPr lang="fr-FR" sz="1200" b="0" i="0" noProof="0" dirty="0">
                          <a:solidFill>
                            <a:srgbClr val="4B3C3C"/>
                          </a:solidFill>
                          <a:latin typeface="Barlow"/>
                        </a:rPr>
                        <a:t>Idem — indice fort retenu par la CJUE</a:t>
                      </a:r>
                    </a:p>
                  </a:txBody>
                  <a:tcPr marL="64008" marR="64008" marT="27432" marB="27432" anchor="ctr">
                    <a:solidFill>
                      <a:srgbClr val="F2F0EC"/>
                    </a:solidFill>
                  </a:tcPr>
                </a:tc>
                <a:extLst>
                  <a:ext uri="{0D108BD9-81ED-4DB2-BD59-A6C34878D82A}">
                    <a16:rowId xmlns:a16="http://schemas.microsoft.com/office/drawing/2014/main" val="10002"/>
                  </a:ext>
                </a:extLst>
              </a:tr>
              <a:tr h="365760">
                <a:tc>
                  <a:txBody>
                    <a:bodyPr/>
                    <a:lstStyle/>
                    <a:p>
                      <a:r>
                        <a:rPr lang="fr-FR" sz="1200" b="0" i="0" noProof="0" dirty="0">
                          <a:solidFill>
                            <a:srgbClr val="4B3C3C"/>
                          </a:solidFill>
                          <a:latin typeface="Barlow"/>
                        </a:rPr>
                        <a:t>Livraison proposée vers ce pays</a:t>
                      </a:r>
                    </a:p>
                  </a:txBody>
                  <a:tcPr marL="64008" marR="64008" marT="27432" marB="27432" anchor="ctr">
                    <a:solidFill>
                      <a:srgbClr val="FFFFFF"/>
                    </a:solidFill>
                  </a:tcPr>
                </a:tc>
                <a:tc>
                  <a:txBody>
                    <a:bodyPr/>
                    <a:lstStyle/>
                    <a:p>
                      <a:r>
                        <a:rPr lang="fr-FR" sz="1200" b="0" i="0" noProof="0" dirty="0">
                          <a:solidFill>
                            <a:srgbClr val="4B3C3C"/>
                          </a:solidFill>
                          <a:latin typeface="Barlow"/>
                        </a:rPr>
                        <a:t>Obligations locales de livraison et de rétractation</a:t>
                      </a:r>
                    </a:p>
                  </a:txBody>
                  <a:tcPr marL="64008" marR="64008" marT="27432" marB="27432" anchor="ctr">
                    <a:solidFill>
                      <a:srgbClr val="FFFFFF"/>
                    </a:solidFill>
                  </a:tcPr>
                </a:tc>
                <a:extLst>
                  <a:ext uri="{0D108BD9-81ED-4DB2-BD59-A6C34878D82A}">
                    <a16:rowId xmlns:a16="http://schemas.microsoft.com/office/drawing/2014/main" val="10003"/>
                  </a:ext>
                </a:extLst>
              </a:tr>
              <a:tr h="365760">
                <a:tc>
                  <a:txBody>
                    <a:bodyPr/>
                    <a:lstStyle/>
                    <a:p>
                      <a:r>
                        <a:rPr lang="fr-FR" sz="1200" b="0" i="0" noProof="0" dirty="0">
                          <a:solidFill>
                            <a:srgbClr val="4B3C3C"/>
                          </a:solidFill>
                          <a:latin typeface="Barlow"/>
                        </a:rPr>
                        <a:t>Publicité ou référencement payant ciblé</a:t>
                      </a:r>
                    </a:p>
                  </a:txBody>
                  <a:tcPr marL="64008" marR="64008" marT="27432" marB="27432" anchor="ctr">
                    <a:solidFill>
                      <a:srgbClr val="F2F0EC"/>
                    </a:solidFill>
                  </a:tcPr>
                </a:tc>
                <a:tc>
                  <a:txBody>
                    <a:bodyPr/>
                    <a:lstStyle/>
                    <a:p>
                      <a:r>
                        <a:rPr lang="fr-FR" sz="1200" b="0" i="0" noProof="0" dirty="0">
                          <a:solidFill>
                            <a:srgbClr val="4B3C3C"/>
                          </a:solidFill>
                          <a:latin typeface="Barlow"/>
                        </a:rPr>
                        <a:t>Indice de volonté de démarcher ce marché</a:t>
                      </a:r>
                    </a:p>
                  </a:txBody>
                  <a:tcPr marL="64008" marR="64008" marT="27432" marB="27432" anchor="ctr">
                    <a:solidFill>
                      <a:srgbClr val="F2F0EC"/>
                    </a:solidFill>
                  </a:tcPr>
                </a:tc>
                <a:extLst>
                  <a:ext uri="{0D108BD9-81ED-4DB2-BD59-A6C34878D82A}">
                    <a16:rowId xmlns:a16="http://schemas.microsoft.com/office/drawing/2014/main" val="10004"/>
                  </a:ext>
                </a:extLst>
              </a:tr>
              <a:tr h="365760">
                <a:tc>
                  <a:txBody>
                    <a:bodyPr/>
                    <a:lstStyle/>
                    <a:p>
                      <a:r>
                        <a:rPr lang="fr-FR" sz="1200" b="0" i="0" noProof="0" dirty="0">
                          <a:solidFill>
                            <a:srgbClr val="4B3C3C"/>
                          </a:solidFill>
                          <a:latin typeface="Barlow"/>
                        </a:rPr>
                        <a:t>Numéro de téléphone / SAV local, nom de domaine national</a:t>
                      </a:r>
                    </a:p>
                  </a:txBody>
                  <a:tcPr marL="64008" marR="64008" marT="27432" marB="27432" anchor="ctr">
                    <a:solidFill>
                      <a:srgbClr val="FFFFFF"/>
                    </a:solidFill>
                  </a:tcPr>
                </a:tc>
                <a:tc>
                  <a:txBody>
                    <a:bodyPr/>
                    <a:lstStyle/>
                    <a:p>
                      <a:r>
                        <a:rPr lang="fr-FR" sz="1200" b="0" i="0" noProof="0" dirty="0">
                          <a:solidFill>
                            <a:srgbClr val="4B3C3C"/>
                          </a:solidFill>
                          <a:latin typeface="Barlow"/>
                        </a:rPr>
                        <a:t>Faisceau d'indices caractérisant le ciblage</a:t>
                      </a:r>
                    </a:p>
                  </a:txBody>
                  <a:tcPr marL="64008" marR="64008" marT="27432" marB="27432" anchor="ctr">
                    <a:solidFill>
                      <a:srgbClr val="FFFFFF"/>
                    </a:solidFill>
                  </a:tcPr>
                </a:tc>
                <a:extLst>
                  <a:ext uri="{0D108BD9-81ED-4DB2-BD59-A6C34878D82A}">
                    <a16:rowId xmlns:a16="http://schemas.microsoft.com/office/drawing/2014/main" val="10005"/>
                  </a:ext>
                </a:extLst>
              </a:tr>
            </a:tbl>
          </a:graphicData>
        </a:graphic>
      </p:graphicFrame>
      <p:sp>
        <p:nvSpPr>
          <p:cNvPr id="9" name="Rectangle 8"/>
          <p:cNvSpPr/>
          <p:nvPr/>
        </p:nvSpPr>
        <p:spPr>
          <a:xfrm>
            <a:off x="502920" y="4709160"/>
            <a:ext cx="10316240" cy="91440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Rectangle 9"/>
          <p:cNvSpPr/>
          <p:nvPr/>
        </p:nvSpPr>
        <p:spPr>
          <a:xfrm>
            <a:off x="502920" y="4709160"/>
            <a:ext cx="68580" cy="91440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685800" y="4792947"/>
            <a:ext cx="10133360" cy="794064"/>
          </a:xfrm>
          <a:prstGeom prst="rect">
            <a:avLst/>
          </a:prstGeom>
          <a:noFill/>
        </p:spPr>
        <p:txBody>
          <a:bodyPr wrap="square" lIns="45720" tIns="27432" rIns="45720" bIns="27432" anchor="ctr">
            <a:spAutoFit/>
          </a:bodyPr>
          <a:lstStyle/>
          <a:p>
            <a:pPr>
              <a:spcAft>
                <a:spcPts val="400"/>
              </a:spcAft>
            </a:pPr>
            <a:r>
              <a:rPr lang="fr-FR" sz="1200" b="1" i="0" noProof="0" dirty="0">
                <a:solidFill>
                  <a:srgbClr val="00A3E0"/>
                </a:solidFill>
                <a:latin typeface="Barlow"/>
              </a:rPr>
              <a:t>Les cas réels — </a:t>
            </a:r>
            <a:r>
              <a:rPr lang="fr-FR" sz="1200" b="0" i="0" noProof="0" dirty="0">
                <a:solidFill>
                  <a:srgbClr val="4B3C3C"/>
                </a:solidFill>
                <a:latin typeface="Barlow"/>
              </a:rPr>
              <a:t>trois opérateurs étrangers ont été poursuivis en </a:t>
            </a:r>
            <a:r>
              <a:rPr lang="fr-FR" sz="1200" dirty="0">
                <a:solidFill>
                  <a:srgbClr val="4B3C3C"/>
                </a:solidFill>
                <a:latin typeface="Barlow"/>
              </a:rPr>
              <a:t>France pour</a:t>
            </a:r>
            <a:r>
              <a:rPr lang="fr-FR" sz="1200" b="0" i="0" noProof="0" dirty="0">
                <a:solidFill>
                  <a:srgbClr val="4B3C3C"/>
                </a:solidFill>
                <a:latin typeface="Barlow"/>
              </a:rPr>
              <a:t> leurs sites en langue française : une société de droit américain exploitant un site de tourisme (230 000 €), un éditeur opérant depuis des domaines paneuropéens (142 500 €) et une société de droit anglais assignée à Paris par une association agréée. </a:t>
            </a:r>
            <a:r>
              <a:rPr lang="fr-FR" sz="1200" b="1" i="0" noProof="0" dirty="0">
                <a:solidFill>
                  <a:srgbClr val="4B3C3C"/>
                </a:solidFill>
                <a:latin typeface="Barlow"/>
              </a:rPr>
              <a:t>Ni la nationalité de l'éditeur ni la localisation du serveur ne protègent : c'est le site lui-même qui prouve, en permanence et publiquement, le ciblage.</a:t>
            </a:r>
          </a:p>
        </p:txBody>
      </p:sp>
      <p:sp>
        <p:nvSpPr>
          <p:cNvPr id="12" name="Right Arrow 11"/>
          <p:cNvSpPr/>
          <p:nvPr/>
        </p:nvSpPr>
        <p:spPr>
          <a:xfrm>
            <a:off x="502920" y="581101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TextBox 12"/>
          <p:cNvSpPr txBox="1"/>
          <p:nvPr/>
        </p:nvSpPr>
        <p:spPr>
          <a:xfrm>
            <a:off x="813816" y="5724144"/>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Lister les pays réellement ciblés et faire valider les points impératifs locaux avant l'ouverture commerciale.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ENVIRONNEMENT LÉGAL</a:t>
            </a:r>
          </a:p>
        </p:txBody>
      </p:sp>
      <p:sp>
        <p:nvSpPr>
          <p:cNvPr id="4" name="TextBox 3"/>
          <p:cNvSpPr txBox="1"/>
          <p:nvPr/>
        </p:nvSpPr>
        <p:spPr>
          <a:xfrm>
            <a:off x="502920" y="112471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BTOC OU BTOB : DEUX RÉGIMES, DEUX NIVEAUX D'EXIGENCE</a:t>
            </a:r>
          </a:p>
        </p:txBody>
      </p:sp>
      <p:graphicFrame>
        <p:nvGraphicFramePr>
          <p:cNvPr id="5" name="Table 4"/>
          <p:cNvGraphicFramePr>
            <a:graphicFrameLocks noGrp="1"/>
          </p:cNvGraphicFramePr>
          <p:nvPr>
            <p:extLst>
              <p:ext uri="{D42A27DB-BD31-4B8C-83A1-F6EECF244321}">
                <p14:modId xmlns:p14="http://schemas.microsoft.com/office/powerpoint/2010/main" val="3222791033"/>
              </p:ext>
            </p:extLst>
          </p:nvPr>
        </p:nvGraphicFramePr>
        <p:xfrm>
          <a:off x="502920" y="1627632"/>
          <a:ext cx="10881360" cy="3163824"/>
        </p:xfrm>
        <a:graphic>
          <a:graphicData uri="http://schemas.openxmlformats.org/drawingml/2006/table">
            <a:tbl>
              <a:tblPr bandRow="1">
                <a:tableStyleId>{5C22544A-7EE6-4342-B048-85BDC9FD1C3A}</a:tableStyleId>
              </a:tblPr>
              <a:tblGrid>
                <a:gridCol w="27432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3931920">
                  <a:extLst>
                    <a:ext uri="{9D8B030D-6E8A-4147-A177-3AD203B41FA5}">
                      <a16:colId xmlns:a16="http://schemas.microsoft.com/office/drawing/2014/main" val="20002"/>
                    </a:ext>
                  </a:extLst>
                </a:gridCol>
              </a:tblGrid>
              <a:tr h="347472">
                <a:tc>
                  <a:txBody>
                    <a:bodyPr/>
                    <a:lstStyle/>
                    <a:p>
                      <a:r>
                        <a:rPr lang="fr-FR" sz="1200" b="1" i="0" noProof="0" dirty="0">
                          <a:solidFill>
                            <a:srgbClr val="FFFFFF"/>
                          </a:solidFill>
                          <a:latin typeface="Barlow"/>
                        </a:rPr>
                        <a:t>Point de comparaison</a:t>
                      </a:r>
                    </a:p>
                  </a:txBody>
                  <a:tcPr marL="64008" marR="64008" marT="27432" marB="27432" anchor="ctr">
                    <a:solidFill>
                      <a:srgbClr val="4B3C3C"/>
                    </a:solidFill>
                  </a:tcPr>
                </a:tc>
                <a:tc>
                  <a:txBody>
                    <a:bodyPr/>
                    <a:lstStyle/>
                    <a:p>
                      <a:r>
                        <a:rPr lang="fr-FR" sz="1200" b="1" i="0" noProof="0" dirty="0">
                          <a:solidFill>
                            <a:srgbClr val="FFFFFF"/>
                          </a:solidFill>
                          <a:latin typeface="Barlow"/>
                        </a:rPr>
                        <a:t>BtoC — client consommateur</a:t>
                      </a:r>
                    </a:p>
                  </a:txBody>
                  <a:tcPr marL="64008" marR="64008" marT="27432" marB="27432" anchor="ctr">
                    <a:solidFill>
                      <a:srgbClr val="4B3C3C"/>
                    </a:solidFill>
                  </a:tcPr>
                </a:tc>
                <a:tc>
                  <a:txBody>
                    <a:bodyPr/>
                    <a:lstStyle/>
                    <a:p>
                      <a:r>
                        <a:rPr lang="fr-FR" sz="1200" b="1" i="0" noProof="0" dirty="0">
                          <a:solidFill>
                            <a:srgbClr val="FFFFFF"/>
                          </a:solidFill>
                          <a:latin typeface="Barlow"/>
                        </a:rPr>
                        <a:t>BtoB — client professionnel</a:t>
                      </a:r>
                    </a:p>
                  </a:txBody>
                  <a:tcPr marL="64008" marR="64008" marT="27432" marB="27432" anchor="ctr">
                    <a:solidFill>
                      <a:srgbClr val="4B3C3C"/>
                    </a:solidFill>
                  </a:tcPr>
                </a:tc>
                <a:extLst>
                  <a:ext uri="{0D108BD9-81ED-4DB2-BD59-A6C34878D82A}">
                    <a16:rowId xmlns:a16="http://schemas.microsoft.com/office/drawing/2014/main" val="10000"/>
                  </a:ext>
                </a:extLst>
              </a:tr>
              <a:tr h="402336">
                <a:tc>
                  <a:txBody>
                    <a:bodyPr/>
                    <a:lstStyle/>
                    <a:p>
                      <a:r>
                        <a:rPr lang="fr-FR" sz="1100" b="1" i="0" noProof="0" dirty="0">
                          <a:solidFill>
                            <a:srgbClr val="4B3C3C"/>
                          </a:solidFill>
                          <a:latin typeface="Barlow"/>
                        </a:rPr>
                        <a:t>Information précontractuelle</a:t>
                      </a:r>
                    </a:p>
                  </a:txBody>
                  <a:tcPr marL="64008" marR="64008" marT="27432" marB="27432" anchor="ctr">
                    <a:solidFill>
                      <a:srgbClr val="FFFFFF"/>
                    </a:solidFill>
                  </a:tcPr>
                </a:tc>
                <a:tc>
                  <a:txBody>
                    <a:bodyPr/>
                    <a:lstStyle/>
                    <a:p>
                      <a:r>
                        <a:rPr lang="fr-FR" sz="1100" b="0" i="0" noProof="0" dirty="0">
                          <a:solidFill>
                            <a:srgbClr val="4B3C3C"/>
                          </a:solidFill>
                          <a:latin typeface="Barlow"/>
                        </a:rPr>
                        <a:t>Très détaillée et formalisée (L.111-1, L.221-5)</a:t>
                      </a:r>
                    </a:p>
                  </a:txBody>
                  <a:tcPr marL="64008" marR="64008" marT="27432" marB="27432" anchor="ctr">
                    <a:solidFill>
                      <a:srgbClr val="FFFFFF"/>
                    </a:solidFill>
                  </a:tcPr>
                </a:tc>
                <a:tc>
                  <a:txBody>
                    <a:bodyPr/>
                    <a:lstStyle/>
                    <a:p>
                      <a:r>
                        <a:rPr lang="fr-FR" sz="1100" b="0" i="0" noProof="0" dirty="0">
                          <a:solidFill>
                            <a:srgbClr val="4B3C3C"/>
                          </a:solidFill>
                          <a:latin typeface="Barlow"/>
                        </a:rPr>
                        <a:t>Allégée (L.441-1 C. com. renvoyant à L.111-2)</a:t>
                      </a:r>
                    </a:p>
                  </a:txBody>
                  <a:tcPr marL="64008" marR="64008" marT="27432" marB="27432" anchor="ctr">
                    <a:solidFill>
                      <a:srgbClr val="FFFFFF"/>
                    </a:solidFill>
                  </a:tcPr>
                </a:tc>
                <a:extLst>
                  <a:ext uri="{0D108BD9-81ED-4DB2-BD59-A6C34878D82A}">
                    <a16:rowId xmlns:a16="http://schemas.microsoft.com/office/drawing/2014/main" val="10001"/>
                  </a:ext>
                </a:extLst>
              </a:tr>
              <a:tr h="402336">
                <a:tc>
                  <a:txBody>
                    <a:bodyPr/>
                    <a:lstStyle/>
                    <a:p>
                      <a:r>
                        <a:rPr lang="fr-FR" sz="1100" b="1" i="0" noProof="0" dirty="0">
                          <a:solidFill>
                            <a:srgbClr val="4B3C3C"/>
                          </a:solidFill>
                          <a:latin typeface="Barlow"/>
                        </a:rPr>
                        <a:t>Droit de rétractation</a:t>
                      </a:r>
                    </a:p>
                  </a:txBody>
                  <a:tcPr marL="64008" marR="64008" marT="27432" marB="27432" anchor="ctr">
                    <a:solidFill>
                      <a:srgbClr val="F2F0EC"/>
                    </a:solidFill>
                  </a:tcPr>
                </a:tc>
                <a:tc>
                  <a:txBody>
                    <a:bodyPr/>
                    <a:lstStyle/>
                    <a:p>
                      <a:r>
                        <a:rPr lang="fr-FR" sz="1100" b="1" i="0" noProof="0" dirty="0">
                          <a:solidFill>
                            <a:srgbClr val="4B3C3C"/>
                          </a:solidFill>
                          <a:latin typeface="Barlow"/>
                        </a:rPr>
                        <a:t>14 jours de droit, sans motif</a:t>
                      </a:r>
                    </a:p>
                  </a:txBody>
                  <a:tcPr marL="64008" marR="64008" marT="27432" marB="27432" anchor="ctr">
                    <a:solidFill>
                      <a:srgbClr val="F2F0EC"/>
                    </a:solidFill>
                  </a:tcPr>
                </a:tc>
                <a:tc>
                  <a:txBody>
                    <a:bodyPr/>
                    <a:lstStyle/>
                    <a:p>
                      <a:r>
                        <a:rPr lang="fr-FR" sz="1100" b="0" i="0" noProof="0" dirty="0">
                          <a:solidFill>
                            <a:srgbClr val="4B3C3C"/>
                          </a:solidFill>
                          <a:latin typeface="Barlow"/>
                        </a:rPr>
                        <a:t>Pas de droit, sauf cas très restreint (voir ci-dessous)</a:t>
                      </a:r>
                    </a:p>
                  </a:txBody>
                  <a:tcPr marL="64008" marR="64008" marT="27432" marB="27432" anchor="ctr">
                    <a:solidFill>
                      <a:srgbClr val="F2F0EC"/>
                    </a:solidFill>
                  </a:tcPr>
                </a:tc>
                <a:extLst>
                  <a:ext uri="{0D108BD9-81ED-4DB2-BD59-A6C34878D82A}">
                    <a16:rowId xmlns:a16="http://schemas.microsoft.com/office/drawing/2014/main" val="10002"/>
                  </a:ext>
                </a:extLst>
              </a:tr>
              <a:tr h="402336">
                <a:tc>
                  <a:txBody>
                    <a:bodyPr/>
                    <a:lstStyle/>
                    <a:p>
                      <a:r>
                        <a:rPr lang="fr-FR" sz="1100" b="1" i="0" noProof="0" dirty="0">
                          <a:solidFill>
                            <a:srgbClr val="4B3C3C"/>
                          </a:solidFill>
                          <a:latin typeface="Barlow"/>
                        </a:rPr>
                        <a:t>Délai de livraison</a:t>
                      </a:r>
                    </a:p>
                  </a:txBody>
                  <a:tcPr marL="64008" marR="64008" marT="27432" marB="27432" anchor="ctr">
                    <a:solidFill>
                      <a:srgbClr val="FFFFFF"/>
                    </a:solidFill>
                  </a:tcPr>
                </a:tc>
                <a:tc>
                  <a:txBody>
                    <a:bodyPr/>
                    <a:lstStyle/>
                    <a:p>
                      <a:r>
                        <a:rPr lang="fr-FR" sz="1100" b="0" i="0" noProof="0" dirty="0">
                          <a:solidFill>
                            <a:srgbClr val="4B3C3C"/>
                          </a:solidFill>
                          <a:latin typeface="Barlow"/>
                        </a:rPr>
                        <a:t>30 jours maximum à défaut d'accord</a:t>
                      </a:r>
                    </a:p>
                  </a:txBody>
                  <a:tcPr marL="64008" marR="64008" marT="27432" marB="27432" anchor="ctr">
                    <a:solidFill>
                      <a:srgbClr val="FFFFFF"/>
                    </a:solidFill>
                  </a:tcPr>
                </a:tc>
                <a:tc>
                  <a:txBody>
                    <a:bodyPr/>
                    <a:lstStyle/>
                    <a:p>
                      <a:r>
                        <a:rPr lang="fr-FR" sz="1100" b="0" i="0" noProof="0" dirty="0">
                          <a:solidFill>
                            <a:srgbClr val="4B3C3C"/>
                          </a:solidFill>
                          <a:latin typeface="Barlow"/>
                        </a:rPr>
                        <a:t>Librement négociable, délais indicatifs admis</a:t>
                      </a:r>
                    </a:p>
                  </a:txBody>
                  <a:tcPr marL="64008" marR="64008" marT="27432" marB="27432" anchor="ctr">
                    <a:solidFill>
                      <a:srgbClr val="FFFFFF"/>
                    </a:solidFill>
                  </a:tcPr>
                </a:tc>
                <a:extLst>
                  <a:ext uri="{0D108BD9-81ED-4DB2-BD59-A6C34878D82A}">
                    <a16:rowId xmlns:a16="http://schemas.microsoft.com/office/drawing/2014/main" val="10003"/>
                  </a:ext>
                </a:extLst>
              </a:tr>
              <a:tr h="402336">
                <a:tc>
                  <a:txBody>
                    <a:bodyPr/>
                    <a:lstStyle/>
                    <a:p>
                      <a:r>
                        <a:rPr lang="fr-FR" sz="1100" b="1" i="0" noProof="0" dirty="0">
                          <a:solidFill>
                            <a:srgbClr val="4B3C3C"/>
                          </a:solidFill>
                          <a:latin typeface="Barlow"/>
                        </a:rPr>
                        <a:t>Délais de paiement</a:t>
                      </a:r>
                    </a:p>
                  </a:txBody>
                  <a:tcPr marL="64008" marR="64008" marT="27432" marB="27432" anchor="ctr">
                    <a:solidFill>
                      <a:srgbClr val="F2F0EC"/>
                    </a:solidFill>
                  </a:tcPr>
                </a:tc>
                <a:tc>
                  <a:txBody>
                    <a:bodyPr/>
                    <a:lstStyle/>
                    <a:p>
                      <a:r>
                        <a:rPr lang="fr-FR" sz="1100" b="0" i="0" noProof="0" dirty="0">
                          <a:solidFill>
                            <a:srgbClr val="4B3C3C"/>
                          </a:solidFill>
                          <a:latin typeface="Barlow"/>
                        </a:rPr>
                        <a:t>Encaissement possible dès la commande</a:t>
                      </a:r>
                    </a:p>
                  </a:txBody>
                  <a:tcPr marL="64008" marR="64008" marT="27432" marB="27432" anchor="ctr">
                    <a:solidFill>
                      <a:srgbClr val="F2F0EC"/>
                    </a:solidFill>
                  </a:tcPr>
                </a:tc>
                <a:tc>
                  <a:txBody>
                    <a:bodyPr/>
                    <a:lstStyle/>
                    <a:p>
                      <a:r>
                        <a:rPr lang="fr-FR" sz="1100" b="0" i="0" noProof="0" dirty="0">
                          <a:solidFill>
                            <a:srgbClr val="4B3C3C"/>
                          </a:solidFill>
                          <a:latin typeface="Barlow"/>
                        </a:rPr>
                        <a:t>30 j. réception / 60 j. facture / 45 j. fin de mois</a:t>
                      </a:r>
                    </a:p>
                  </a:txBody>
                  <a:tcPr marL="64008" marR="64008" marT="27432" marB="27432" anchor="ctr">
                    <a:solidFill>
                      <a:srgbClr val="F2F0EC"/>
                    </a:solidFill>
                  </a:tcPr>
                </a:tc>
                <a:extLst>
                  <a:ext uri="{0D108BD9-81ED-4DB2-BD59-A6C34878D82A}">
                    <a16:rowId xmlns:a16="http://schemas.microsoft.com/office/drawing/2014/main" val="10004"/>
                  </a:ext>
                </a:extLst>
              </a:tr>
              <a:tr h="402336">
                <a:tc>
                  <a:txBody>
                    <a:bodyPr/>
                    <a:lstStyle/>
                    <a:p>
                      <a:r>
                        <a:rPr lang="fr-FR" sz="1100" b="1" i="0" noProof="0" dirty="0">
                          <a:solidFill>
                            <a:srgbClr val="4B3C3C"/>
                          </a:solidFill>
                          <a:latin typeface="Barlow"/>
                        </a:rPr>
                        <a:t>Clauses abusives</a:t>
                      </a:r>
                    </a:p>
                  </a:txBody>
                  <a:tcPr marL="64008" marR="64008" marT="27432" marB="27432" anchor="ctr">
                    <a:solidFill>
                      <a:srgbClr val="FFFFFF"/>
                    </a:solidFill>
                  </a:tcPr>
                </a:tc>
                <a:tc>
                  <a:txBody>
                    <a:bodyPr/>
                    <a:lstStyle/>
                    <a:p>
                      <a:r>
                        <a:rPr lang="fr-FR" sz="1100" b="0" i="0" noProof="0" dirty="0">
                          <a:solidFill>
                            <a:srgbClr val="4B3C3C"/>
                          </a:solidFill>
                          <a:latin typeface="Barlow"/>
                        </a:rPr>
                        <a:t>Contrôle strict, clause réputée non écrite</a:t>
                      </a:r>
                    </a:p>
                  </a:txBody>
                  <a:tcPr marL="64008" marR="64008" marT="27432" marB="27432" anchor="ctr">
                    <a:solidFill>
                      <a:srgbClr val="FFFFFF"/>
                    </a:solidFill>
                  </a:tcPr>
                </a:tc>
                <a:tc>
                  <a:txBody>
                    <a:bodyPr/>
                    <a:lstStyle/>
                    <a:p>
                      <a:r>
                        <a:rPr lang="fr-FR" sz="1100" b="0" i="0" noProof="0" dirty="0">
                          <a:solidFill>
                            <a:srgbClr val="4B3C3C"/>
                          </a:solidFill>
                          <a:latin typeface="Barlow"/>
                        </a:rPr>
                        <a:t>Contrôle du déséquilibre significatif (L.442-1)</a:t>
                      </a:r>
                    </a:p>
                  </a:txBody>
                  <a:tcPr marL="64008" marR="64008" marT="27432" marB="27432" anchor="ctr">
                    <a:solidFill>
                      <a:srgbClr val="FFFFFF"/>
                    </a:solidFill>
                  </a:tcPr>
                </a:tc>
                <a:extLst>
                  <a:ext uri="{0D108BD9-81ED-4DB2-BD59-A6C34878D82A}">
                    <a16:rowId xmlns:a16="http://schemas.microsoft.com/office/drawing/2014/main" val="10005"/>
                  </a:ext>
                </a:extLst>
              </a:tr>
              <a:tr h="402336">
                <a:tc>
                  <a:txBody>
                    <a:bodyPr/>
                    <a:lstStyle/>
                    <a:p>
                      <a:r>
                        <a:rPr lang="fr-FR" sz="1100" b="1" i="0" noProof="0" dirty="0">
                          <a:solidFill>
                            <a:srgbClr val="4B3C3C"/>
                          </a:solidFill>
                          <a:latin typeface="Barlow"/>
                        </a:rPr>
                        <a:t>Médiation</a:t>
                      </a:r>
                    </a:p>
                  </a:txBody>
                  <a:tcPr marL="64008" marR="64008" marT="27432" marB="27432" anchor="ctr">
                    <a:solidFill>
                      <a:srgbClr val="F2F0EC"/>
                    </a:solidFill>
                  </a:tcPr>
                </a:tc>
                <a:tc>
                  <a:txBody>
                    <a:bodyPr/>
                    <a:lstStyle/>
                    <a:p>
                      <a:r>
                        <a:rPr lang="fr-FR" sz="1100" b="1" i="0" noProof="0" dirty="0">
                          <a:solidFill>
                            <a:srgbClr val="4B3C3C"/>
                          </a:solidFill>
                          <a:latin typeface="Barlow"/>
                        </a:rPr>
                        <a:t>Médiateur de la consommation obligatoire</a:t>
                      </a:r>
                    </a:p>
                  </a:txBody>
                  <a:tcPr marL="64008" marR="64008" marT="27432" marB="27432" anchor="ctr">
                    <a:solidFill>
                      <a:srgbClr val="F2F0EC"/>
                    </a:solidFill>
                  </a:tcPr>
                </a:tc>
                <a:tc>
                  <a:txBody>
                    <a:bodyPr/>
                    <a:lstStyle/>
                    <a:p>
                      <a:r>
                        <a:rPr lang="fr-FR" sz="1100" b="0" i="0" noProof="0" dirty="0">
                          <a:solidFill>
                            <a:srgbClr val="4B3C3C"/>
                          </a:solidFill>
                          <a:latin typeface="Barlow"/>
                        </a:rPr>
                        <a:t>Non obligatoire</a:t>
                      </a:r>
                    </a:p>
                  </a:txBody>
                  <a:tcPr marL="64008" marR="64008" marT="27432" marB="27432" anchor="ctr">
                    <a:solidFill>
                      <a:srgbClr val="F2F0EC"/>
                    </a:solidFill>
                  </a:tcPr>
                </a:tc>
                <a:extLst>
                  <a:ext uri="{0D108BD9-81ED-4DB2-BD59-A6C34878D82A}">
                    <a16:rowId xmlns:a16="http://schemas.microsoft.com/office/drawing/2014/main" val="10006"/>
                  </a:ext>
                </a:extLst>
              </a:tr>
              <a:tr h="402336">
                <a:tc>
                  <a:txBody>
                    <a:bodyPr/>
                    <a:lstStyle/>
                    <a:p>
                      <a:r>
                        <a:rPr lang="fr-FR" sz="1100" b="1" i="0" noProof="0" dirty="0">
                          <a:solidFill>
                            <a:srgbClr val="4B3C3C"/>
                          </a:solidFill>
                          <a:latin typeface="Barlow"/>
                        </a:rPr>
                        <a:t>Garanties légales</a:t>
                      </a:r>
                    </a:p>
                  </a:txBody>
                  <a:tcPr marL="64008" marR="64008" marT="27432" marB="27432" anchor="ctr">
                    <a:solidFill>
                      <a:srgbClr val="FFFFFF"/>
                    </a:solidFill>
                  </a:tcPr>
                </a:tc>
                <a:tc>
                  <a:txBody>
                    <a:bodyPr/>
                    <a:lstStyle/>
                    <a:p>
                      <a:r>
                        <a:rPr lang="fr-FR" sz="1100" b="0" i="0" noProof="0" dirty="0">
                          <a:solidFill>
                            <a:srgbClr val="4B3C3C"/>
                          </a:solidFill>
                          <a:latin typeface="Barlow"/>
                        </a:rPr>
                        <a:t>Conformité (2 ans) + vices cachés</a:t>
                      </a:r>
                    </a:p>
                  </a:txBody>
                  <a:tcPr marL="64008" marR="64008" marT="27432" marB="27432" anchor="ctr">
                    <a:solidFill>
                      <a:srgbClr val="FFFFFF"/>
                    </a:solidFill>
                  </a:tcPr>
                </a:tc>
                <a:tc>
                  <a:txBody>
                    <a:bodyPr/>
                    <a:lstStyle/>
                    <a:p>
                      <a:r>
                        <a:rPr lang="fr-FR" sz="1100" b="0" i="0" noProof="0" dirty="0">
                          <a:solidFill>
                            <a:srgbClr val="4B3C3C"/>
                          </a:solidFill>
                          <a:latin typeface="Barlow"/>
                        </a:rPr>
                        <a:t>Vices cachés ; conformité non applicable</a:t>
                      </a:r>
                    </a:p>
                  </a:txBody>
                  <a:tcPr marL="64008" marR="64008" marT="27432" marB="27432" anchor="ctr">
                    <a:solidFill>
                      <a:srgbClr val="FFFFFF"/>
                    </a:solidFill>
                  </a:tcPr>
                </a:tc>
                <a:extLst>
                  <a:ext uri="{0D108BD9-81ED-4DB2-BD59-A6C34878D82A}">
                    <a16:rowId xmlns:a16="http://schemas.microsoft.com/office/drawing/2014/main" val="10007"/>
                  </a:ext>
                </a:extLst>
              </a:tr>
            </a:tbl>
          </a:graphicData>
        </a:graphic>
      </p:graphicFrame>
      <p:sp>
        <p:nvSpPr>
          <p:cNvPr id="6" name="Rectangle 5"/>
          <p:cNvSpPr/>
          <p:nvPr/>
        </p:nvSpPr>
        <p:spPr>
          <a:xfrm>
            <a:off x="502920" y="5051104"/>
            <a:ext cx="9859041" cy="727904"/>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a:off x="502920" y="5074920"/>
            <a:ext cx="68580" cy="658368"/>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67724" y="5051104"/>
            <a:ext cx="9694237" cy="727904"/>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Le piège : </a:t>
            </a:r>
            <a:r>
              <a:rPr lang="fr-FR" sz="1400" b="0" i="0" noProof="0" dirty="0">
                <a:solidFill>
                  <a:srgbClr val="4B3C3C"/>
                </a:solidFill>
                <a:latin typeface="Barlow"/>
              </a:rPr>
              <a:t>un même site qui vend aux deux publics doit prévoir </a:t>
            </a:r>
            <a:r>
              <a:rPr lang="fr-FR" sz="1400" b="1" i="0" noProof="0" dirty="0">
                <a:solidFill>
                  <a:srgbClr val="4B3C3C"/>
                </a:solidFill>
                <a:latin typeface="Barlow"/>
              </a:rPr>
              <a:t>deux jeux de conditions distincts</a:t>
            </a:r>
            <a:r>
              <a:rPr lang="fr-FR" sz="1400" b="0" i="0" noProof="0" dirty="0">
                <a:solidFill>
                  <a:srgbClr val="4B3C3C"/>
                </a:solidFill>
                <a:latin typeface="Barlow"/>
              </a:rPr>
              <a:t> — ou des CGV clairement segmentées. Appliquer le régime BtoB à un consommateur, c'est cumuler sur un même contrat défaut d'information, absence de rétractation et clause abusive.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ENVIRONNEMENT LÉGAL</a:t>
            </a:r>
          </a:p>
        </p:txBody>
      </p:sp>
      <p:sp>
        <p:nvSpPr>
          <p:cNvPr id="4" name="TextBox 3"/>
          <p:cNvSpPr txBox="1"/>
          <p:nvPr/>
        </p:nvSpPr>
        <p:spPr>
          <a:xfrm>
            <a:off x="411480" y="117043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ZONES GRISES : LE PROFESSIONNEL PARFOIS PROTÉGÉ COMME UN CONSOMMATEUR</a:t>
            </a:r>
          </a:p>
        </p:txBody>
      </p:sp>
      <p:sp>
        <p:nvSpPr>
          <p:cNvPr id="5" name="Rectangle 4"/>
          <p:cNvSpPr/>
          <p:nvPr/>
        </p:nvSpPr>
        <p:spPr>
          <a:xfrm>
            <a:off x="502920" y="1645920"/>
            <a:ext cx="3493008" cy="237744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TextBox 5"/>
          <p:cNvSpPr txBox="1"/>
          <p:nvPr/>
        </p:nvSpPr>
        <p:spPr>
          <a:xfrm>
            <a:off x="576072" y="1709928"/>
            <a:ext cx="3346703" cy="1314719"/>
          </a:xfrm>
          <a:prstGeom prst="rect">
            <a:avLst/>
          </a:prstGeom>
          <a:noFill/>
        </p:spPr>
        <p:txBody>
          <a:bodyPr wrap="square" lIns="45720" tIns="27432" rIns="45720" bIns="27432" anchor="t">
            <a:spAutoFit/>
          </a:bodyPr>
          <a:lstStyle/>
          <a:p>
            <a:pPr algn="l">
              <a:spcBef>
                <a:spcPts val="0"/>
              </a:spcBef>
              <a:spcAft>
                <a:spcPts val="300"/>
              </a:spcAft>
            </a:pPr>
            <a:r>
              <a:rPr lang="fr-FR" sz="2000" b="1" i="0" noProof="0" dirty="0">
                <a:solidFill>
                  <a:srgbClr val="FFFFFF"/>
                </a:solidFill>
                <a:latin typeface="Barlow"/>
              </a:rPr>
              <a:t>LE CONSOMMATEUR</a:t>
            </a:r>
          </a:p>
          <a:p>
            <a:pPr algn="l">
              <a:spcBef>
                <a:spcPts val="0"/>
              </a:spcBef>
              <a:spcAft>
                <a:spcPts val="200"/>
              </a:spcAft>
            </a:pPr>
            <a:r>
              <a:rPr lang="fr-FR" sz="1400" b="0" i="0" noProof="0" dirty="0">
                <a:solidFill>
                  <a:srgbClr val="FFFFFF"/>
                </a:solidFill>
                <a:latin typeface="Barlow"/>
              </a:rPr>
              <a:t>•  Personne physique</a:t>
            </a:r>
          </a:p>
          <a:p>
            <a:pPr algn="l">
              <a:spcBef>
                <a:spcPts val="0"/>
              </a:spcBef>
              <a:spcAft>
                <a:spcPts val="200"/>
              </a:spcAft>
            </a:pPr>
            <a:r>
              <a:rPr lang="fr-FR" sz="1400" b="0" i="0" noProof="0" dirty="0">
                <a:solidFill>
                  <a:srgbClr val="FFFFFF"/>
                </a:solidFill>
                <a:latin typeface="Barlow"/>
              </a:rPr>
              <a:t>•  Agit hors de son activité professionnelle</a:t>
            </a:r>
          </a:p>
          <a:p>
            <a:pPr algn="l">
              <a:spcBef>
                <a:spcPts val="0"/>
              </a:spcBef>
              <a:spcAft>
                <a:spcPts val="200"/>
              </a:spcAft>
            </a:pPr>
            <a:r>
              <a:rPr lang="fr-FR" sz="1400" b="0" i="0" noProof="0" dirty="0">
                <a:solidFill>
                  <a:srgbClr val="FFFFFF"/>
                </a:solidFill>
                <a:latin typeface="Barlow"/>
              </a:rPr>
              <a:t>•  Protection maximale du Code de la consommation</a:t>
            </a:r>
          </a:p>
        </p:txBody>
      </p:sp>
      <p:sp>
        <p:nvSpPr>
          <p:cNvPr id="7" name="Rectangle 6"/>
          <p:cNvSpPr/>
          <p:nvPr/>
        </p:nvSpPr>
        <p:spPr>
          <a:xfrm>
            <a:off x="4197096" y="1645920"/>
            <a:ext cx="3493008" cy="237744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4270248" y="1709928"/>
            <a:ext cx="3346703" cy="1555811"/>
          </a:xfrm>
          <a:prstGeom prst="rect">
            <a:avLst/>
          </a:prstGeom>
          <a:noFill/>
        </p:spPr>
        <p:txBody>
          <a:bodyPr wrap="square" lIns="45720" tIns="27432" rIns="45720" bIns="27432" anchor="t">
            <a:spAutoFit/>
          </a:bodyPr>
          <a:lstStyle/>
          <a:p>
            <a:pPr algn="l">
              <a:spcBef>
                <a:spcPts val="0"/>
              </a:spcBef>
              <a:spcAft>
                <a:spcPts val="300"/>
              </a:spcAft>
            </a:pPr>
            <a:r>
              <a:rPr lang="fr-FR" sz="2000" b="1" i="0" noProof="0" dirty="0">
                <a:solidFill>
                  <a:srgbClr val="FFFFFF"/>
                </a:solidFill>
                <a:latin typeface="Barlow"/>
              </a:rPr>
              <a:t>LE NON-PROFESSIONNEL</a:t>
            </a:r>
          </a:p>
          <a:p>
            <a:pPr algn="l">
              <a:spcBef>
                <a:spcPts val="0"/>
              </a:spcBef>
              <a:spcAft>
                <a:spcPts val="200"/>
              </a:spcAft>
            </a:pPr>
            <a:r>
              <a:rPr lang="fr-FR" sz="1400" b="0" i="0" noProof="0" dirty="0">
                <a:solidFill>
                  <a:srgbClr val="FFFFFF"/>
                </a:solidFill>
                <a:latin typeface="Barlow"/>
              </a:rPr>
              <a:t>•  Personne morale</a:t>
            </a:r>
          </a:p>
          <a:p>
            <a:pPr algn="l">
              <a:spcBef>
                <a:spcPts val="0"/>
              </a:spcBef>
              <a:spcAft>
                <a:spcPts val="200"/>
              </a:spcAft>
            </a:pPr>
            <a:r>
              <a:rPr lang="fr-FR" sz="1400" b="0" i="0" noProof="0" dirty="0">
                <a:solidFill>
                  <a:srgbClr val="FFFFFF"/>
                </a:solidFill>
                <a:latin typeface="Barlow"/>
              </a:rPr>
              <a:t>•  N'agit pas à des fins professionnelles</a:t>
            </a:r>
          </a:p>
          <a:p>
            <a:pPr algn="l">
              <a:spcBef>
                <a:spcPts val="0"/>
              </a:spcBef>
              <a:spcAft>
                <a:spcPts val="200"/>
              </a:spcAft>
            </a:pPr>
            <a:r>
              <a:rPr lang="fr-FR" sz="1400" b="0" i="0" noProof="0" dirty="0">
                <a:solidFill>
                  <a:srgbClr val="FFFFFF"/>
                </a:solidFill>
                <a:latin typeface="Barlow"/>
              </a:rPr>
              <a:t>•  Ex. : syndic bénévole, association</a:t>
            </a:r>
          </a:p>
          <a:p>
            <a:pPr algn="l">
              <a:spcBef>
                <a:spcPts val="0"/>
              </a:spcBef>
              <a:spcAft>
                <a:spcPts val="200"/>
              </a:spcAft>
            </a:pPr>
            <a:r>
              <a:rPr lang="fr-FR" sz="1400" b="0" i="0" noProof="0" dirty="0">
                <a:solidFill>
                  <a:srgbClr val="FFFFFF"/>
                </a:solidFill>
                <a:latin typeface="Barlow"/>
              </a:rPr>
              <a:t>•  Bénéficie de certaines protections (clauses abusives)</a:t>
            </a:r>
          </a:p>
        </p:txBody>
      </p:sp>
      <p:sp>
        <p:nvSpPr>
          <p:cNvPr id="9" name="Rectangle 8"/>
          <p:cNvSpPr/>
          <p:nvPr/>
        </p:nvSpPr>
        <p:spPr>
          <a:xfrm>
            <a:off x="7891272" y="1645920"/>
            <a:ext cx="3493008" cy="237744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7964424" y="1709928"/>
            <a:ext cx="3346703" cy="1099275"/>
          </a:xfrm>
          <a:prstGeom prst="rect">
            <a:avLst/>
          </a:prstGeom>
          <a:noFill/>
        </p:spPr>
        <p:txBody>
          <a:bodyPr wrap="square" lIns="45720" tIns="27432" rIns="45720" bIns="27432" anchor="t">
            <a:spAutoFit/>
          </a:bodyPr>
          <a:lstStyle/>
          <a:p>
            <a:pPr algn="l">
              <a:spcBef>
                <a:spcPts val="0"/>
              </a:spcBef>
              <a:spcAft>
                <a:spcPts val="300"/>
              </a:spcAft>
            </a:pPr>
            <a:r>
              <a:rPr lang="fr-FR" sz="2000" b="1" i="0" noProof="0" dirty="0">
                <a:solidFill>
                  <a:srgbClr val="FFFFFF"/>
                </a:solidFill>
                <a:latin typeface="Barlow"/>
              </a:rPr>
              <a:t>LE PROFESSIONNEL</a:t>
            </a:r>
          </a:p>
          <a:p>
            <a:pPr algn="l">
              <a:spcBef>
                <a:spcPts val="0"/>
              </a:spcBef>
              <a:spcAft>
                <a:spcPts val="200"/>
              </a:spcAft>
            </a:pPr>
            <a:r>
              <a:rPr lang="fr-FR" sz="1400" b="0" i="0" noProof="0" dirty="0">
                <a:solidFill>
                  <a:srgbClr val="FFFFFF"/>
                </a:solidFill>
                <a:latin typeface="Barlow"/>
              </a:rPr>
              <a:t>•  Personne physique ou morale</a:t>
            </a:r>
          </a:p>
          <a:p>
            <a:pPr algn="l">
              <a:spcBef>
                <a:spcPts val="0"/>
              </a:spcBef>
              <a:spcAft>
                <a:spcPts val="200"/>
              </a:spcAft>
            </a:pPr>
            <a:r>
              <a:rPr lang="fr-FR" sz="1400" b="0" i="0" noProof="0" dirty="0">
                <a:solidFill>
                  <a:srgbClr val="FFFFFF"/>
                </a:solidFill>
                <a:latin typeface="Barlow"/>
              </a:rPr>
              <a:t>•  Agit dans le cadre de son activité</a:t>
            </a:r>
          </a:p>
          <a:p>
            <a:pPr algn="l">
              <a:spcBef>
                <a:spcPts val="0"/>
              </a:spcBef>
              <a:spcAft>
                <a:spcPts val="200"/>
              </a:spcAft>
            </a:pPr>
            <a:r>
              <a:rPr lang="fr-FR" sz="1400" b="0" i="0" noProof="0" dirty="0">
                <a:solidFill>
                  <a:srgbClr val="FFFFFF"/>
                </a:solidFill>
                <a:latin typeface="Barlow"/>
              </a:rPr>
              <a:t>•  Régime BtoB de principe</a:t>
            </a:r>
          </a:p>
        </p:txBody>
      </p:sp>
      <p:sp>
        <p:nvSpPr>
          <p:cNvPr id="11" name="Rectangle 10"/>
          <p:cNvSpPr/>
          <p:nvPr/>
        </p:nvSpPr>
        <p:spPr>
          <a:xfrm>
            <a:off x="502920" y="4224528"/>
            <a:ext cx="10881360" cy="114300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2" name="Rectangle 11"/>
          <p:cNvSpPr/>
          <p:nvPr/>
        </p:nvSpPr>
        <p:spPr>
          <a:xfrm>
            <a:off x="502920" y="4224528"/>
            <a:ext cx="68580" cy="114300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TextBox 12"/>
          <p:cNvSpPr txBox="1"/>
          <p:nvPr/>
        </p:nvSpPr>
        <p:spPr>
          <a:xfrm>
            <a:off x="685800" y="4337441"/>
            <a:ext cx="10588752" cy="917174"/>
          </a:xfrm>
          <a:prstGeom prst="rect">
            <a:avLst/>
          </a:prstGeom>
          <a:noFill/>
        </p:spPr>
        <p:txBody>
          <a:bodyPr wrap="square" lIns="45720" tIns="27432" rIns="45720" bIns="27432" anchor="ctr">
            <a:spAutoFit/>
          </a:bodyPr>
          <a:lstStyle/>
          <a:p>
            <a:pPr algn="just">
              <a:spcBef>
                <a:spcPts val="0"/>
              </a:spcBef>
              <a:spcAft>
                <a:spcPts val="400"/>
              </a:spcAft>
            </a:pPr>
            <a:r>
              <a:rPr lang="fr-FR" sz="1400" b="1" i="0" noProof="0" dirty="0">
                <a:solidFill>
                  <a:srgbClr val="EA7700"/>
                </a:solidFill>
                <a:latin typeface="Barlow"/>
              </a:rPr>
              <a:t>L'exception à connaître — la rétractation en BtoB. </a:t>
            </a:r>
            <a:r>
              <a:rPr lang="fr-FR" sz="1400" b="0" i="0" noProof="0" dirty="0">
                <a:solidFill>
                  <a:srgbClr val="4B3C3C"/>
                </a:solidFill>
                <a:latin typeface="Barlow"/>
              </a:rPr>
              <a:t>Un professionnel bénéficie du droit de rétractation de 14 jours si </a:t>
            </a:r>
            <a:r>
              <a:rPr lang="fr-FR" sz="1400" b="1" i="0" noProof="0" dirty="0">
                <a:solidFill>
                  <a:srgbClr val="4B3C3C"/>
                </a:solidFill>
                <a:latin typeface="Barlow"/>
              </a:rPr>
              <a:t>trois conditions sont réunies cumulativement</a:t>
            </a:r>
            <a:r>
              <a:rPr lang="fr-FR" sz="1400" b="0" i="0" noProof="0" dirty="0">
                <a:solidFill>
                  <a:srgbClr val="4B3C3C"/>
                </a:solidFill>
                <a:latin typeface="Barlow"/>
              </a:rPr>
              <a:t> : (1) le contrat est conclu hors établissement, (2) son objet n'entre pas dans le champ de l'activité principale du professionnel, et (3) le professionnel emploie cinq salariés ou moins. Un contrat conclu à distance sur votre site n'est pas, en soi, un contrat hors établissement.</a:t>
            </a:r>
          </a:p>
        </p:txBody>
      </p:sp>
      <p:sp>
        <p:nvSpPr>
          <p:cNvPr id="14" name="Right Arrow 13"/>
          <p:cNvSpPr/>
          <p:nvPr/>
        </p:nvSpPr>
        <p:spPr>
          <a:xfrm>
            <a:off x="502920" y="558241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5" name="TextBox 14"/>
          <p:cNvSpPr txBox="1"/>
          <p:nvPr/>
        </p:nvSpPr>
        <p:spPr>
          <a:xfrm>
            <a:off x="813816" y="5495544"/>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Qualifier le statut du client dès le formulaire de commande (case « je commande à titre professionnel » + n° SIRET).</a:t>
            </a:r>
          </a:p>
        </p:txBody>
      </p:sp>
      <p:sp>
        <p:nvSpPr>
          <p:cNvPr id="16" name="TextBox 15"/>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Code de la consommation, art. liminaire et art. L.221-3.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wrap="square"/>
          <a:lstStyle/>
          <a:p>
            <a:r>
              <a:rPr lang="fr-FR" sz="4000" b="1" i="0" noProof="0" dirty="0">
                <a:solidFill>
                  <a:srgbClr val="4B3C3C"/>
                </a:solidFill>
                <a:latin typeface="Barlow Condensed ExtraBold"/>
              </a:rPr>
              <a:t>PARTIE 3</a:t>
            </a:r>
          </a:p>
          <a:p>
            <a:r>
              <a:rPr lang="fr-FR" sz="2800" b="1" i="0" noProof="0" dirty="0">
                <a:solidFill>
                  <a:srgbClr val="FFFFFF"/>
                </a:solidFill>
                <a:latin typeface="Barlow Condensed ExtraBold"/>
              </a:rPr>
              <a:t>LES COMPOSANTES JURIDIQUES </a:t>
            </a:r>
            <a:br>
              <a:rPr lang="fr-FR" sz="2800" b="1" i="0" noProof="0" dirty="0">
                <a:solidFill>
                  <a:srgbClr val="FFFFFF"/>
                </a:solidFill>
                <a:latin typeface="Barlow Condensed ExtraBold"/>
              </a:rPr>
            </a:br>
            <a:r>
              <a:rPr lang="fr-FR" sz="2800" b="1" i="0" noProof="0" dirty="0">
                <a:solidFill>
                  <a:srgbClr val="FFFFFF"/>
                </a:solidFill>
                <a:latin typeface="Barlow Condensed ExtraBold"/>
              </a:rPr>
              <a:t>DU SITE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17914" y="137405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QUATRE DOCUMENTS, QUATRE FONCTIONS DISTINCTES</a:t>
            </a:r>
          </a:p>
        </p:txBody>
      </p:sp>
      <p:sp>
        <p:nvSpPr>
          <p:cNvPr id="5" name="Rectangle 4"/>
          <p:cNvSpPr/>
          <p:nvPr/>
        </p:nvSpPr>
        <p:spPr>
          <a:xfrm>
            <a:off x="502920" y="1974766"/>
            <a:ext cx="2615184" cy="475488"/>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6" name="TextBox 5"/>
          <p:cNvSpPr txBox="1"/>
          <p:nvPr/>
        </p:nvSpPr>
        <p:spPr>
          <a:xfrm>
            <a:off x="557784" y="2061700"/>
            <a:ext cx="2505456"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MENTIONS LÉGALES</a:t>
            </a:r>
          </a:p>
        </p:txBody>
      </p:sp>
      <p:sp>
        <p:nvSpPr>
          <p:cNvPr id="7" name="Rectangle 6"/>
          <p:cNvSpPr/>
          <p:nvPr/>
        </p:nvSpPr>
        <p:spPr>
          <a:xfrm>
            <a:off x="502920" y="2450254"/>
            <a:ext cx="2615184" cy="3840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8" name="TextBox 7"/>
          <p:cNvSpPr txBox="1"/>
          <p:nvPr/>
        </p:nvSpPr>
        <p:spPr>
          <a:xfrm>
            <a:off x="557784" y="2522246"/>
            <a:ext cx="2505456" cy="240066"/>
          </a:xfrm>
          <a:prstGeom prst="rect">
            <a:avLst/>
          </a:prstGeom>
          <a:noFill/>
        </p:spPr>
        <p:txBody>
          <a:bodyPr wrap="square" lIns="45720" tIns="27432" rIns="45720" bIns="27432" anchor="ctr">
            <a:spAutoFit/>
          </a:bodyPr>
          <a:lstStyle/>
          <a:p>
            <a:pPr algn="ctr">
              <a:spcBef>
                <a:spcPts val="0"/>
              </a:spcBef>
              <a:spcAft>
                <a:spcPts val="400"/>
              </a:spcAft>
            </a:pPr>
            <a:r>
              <a:rPr lang="fr-FR" sz="1200" b="1" i="0" noProof="0" dirty="0">
                <a:solidFill>
                  <a:srgbClr val="1D418A"/>
                </a:solidFill>
                <a:latin typeface="Barlow"/>
              </a:rPr>
              <a:t>QUI êtes-vous ?</a:t>
            </a:r>
          </a:p>
        </p:txBody>
      </p:sp>
      <p:sp>
        <p:nvSpPr>
          <p:cNvPr id="9" name="Rectangle 8"/>
          <p:cNvSpPr/>
          <p:nvPr/>
        </p:nvSpPr>
        <p:spPr>
          <a:xfrm>
            <a:off x="502920" y="2834302"/>
            <a:ext cx="2615184" cy="160020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0" name="TextBox 9"/>
          <p:cNvSpPr txBox="1"/>
          <p:nvPr/>
        </p:nvSpPr>
        <p:spPr>
          <a:xfrm>
            <a:off x="594360" y="2907454"/>
            <a:ext cx="2432304" cy="711990"/>
          </a:xfrm>
          <a:prstGeom prst="rect">
            <a:avLst/>
          </a:prstGeom>
          <a:noFill/>
        </p:spPr>
        <p:txBody>
          <a:bodyPr wrap="square" lIns="45720" tIns="27432" rIns="45720" bIns="27432" anchor="t">
            <a:spAutoFit/>
          </a:bodyPr>
          <a:lstStyle/>
          <a:p>
            <a:pPr algn="l">
              <a:spcBef>
                <a:spcPts val="0"/>
              </a:spcBef>
              <a:spcAft>
                <a:spcPts val="400"/>
              </a:spcAft>
            </a:pPr>
            <a:r>
              <a:rPr lang="fr-FR" sz="1200" b="0" i="0" noProof="0" dirty="0">
                <a:solidFill>
                  <a:srgbClr val="4B3C3C"/>
                </a:solidFill>
                <a:latin typeface="Barlow"/>
              </a:rPr>
              <a:t>•  Identifier l'éditeur et l'hébergeur</a:t>
            </a:r>
          </a:p>
          <a:p>
            <a:pPr algn="l">
              <a:spcBef>
                <a:spcPts val="0"/>
              </a:spcBef>
              <a:spcAft>
                <a:spcPts val="400"/>
              </a:spcAft>
            </a:pPr>
            <a:r>
              <a:rPr lang="fr-FR" sz="1200" b="0" i="0" noProof="0" dirty="0">
                <a:solidFill>
                  <a:srgbClr val="4B3C3C"/>
                </a:solidFill>
                <a:latin typeface="Barlow"/>
              </a:rPr>
              <a:t>•  Obligatoire pour tout site</a:t>
            </a:r>
          </a:p>
          <a:p>
            <a:pPr algn="l">
              <a:spcBef>
                <a:spcPts val="0"/>
              </a:spcBef>
              <a:spcAft>
                <a:spcPts val="400"/>
              </a:spcAft>
            </a:pPr>
            <a:r>
              <a:rPr lang="fr-FR" sz="1200" b="0" i="0" noProof="0" dirty="0">
                <a:solidFill>
                  <a:srgbClr val="4B3C3C"/>
                </a:solidFill>
                <a:latin typeface="Barlow"/>
              </a:rPr>
              <a:t>•  Accessible depuis chaque page</a:t>
            </a:r>
          </a:p>
        </p:txBody>
      </p:sp>
      <p:sp>
        <p:nvSpPr>
          <p:cNvPr id="11" name="Rectangle 10"/>
          <p:cNvSpPr/>
          <p:nvPr/>
        </p:nvSpPr>
        <p:spPr>
          <a:xfrm>
            <a:off x="3264408" y="1974766"/>
            <a:ext cx="2615184" cy="475488"/>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2" name="TextBox 11"/>
          <p:cNvSpPr txBox="1"/>
          <p:nvPr/>
        </p:nvSpPr>
        <p:spPr>
          <a:xfrm>
            <a:off x="3319272" y="2061700"/>
            <a:ext cx="2505456"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CGU</a:t>
            </a:r>
          </a:p>
        </p:txBody>
      </p:sp>
      <p:sp>
        <p:nvSpPr>
          <p:cNvPr id="13" name="Rectangle 12"/>
          <p:cNvSpPr/>
          <p:nvPr/>
        </p:nvSpPr>
        <p:spPr>
          <a:xfrm>
            <a:off x="3264408" y="2450254"/>
            <a:ext cx="2615184" cy="3840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4" name="TextBox 13"/>
          <p:cNvSpPr txBox="1"/>
          <p:nvPr/>
        </p:nvSpPr>
        <p:spPr>
          <a:xfrm>
            <a:off x="3319272" y="2522246"/>
            <a:ext cx="2505456" cy="240066"/>
          </a:xfrm>
          <a:prstGeom prst="rect">
            <a:avLst/>
          </a:prstGeom>
          <a:noFill/>
        </p:spPr>
        <p:txBody>
          <a:bodyPr wrap="square" lIns="45720" tIns="27432" rIns="45720" bIns="27432" anchor="ctr">
            <a:spAutoFit/>
          </a:bodyPr>
          <a:lstStyle/>
          <a:p>
            <a:pPr algn="ctr">
              <a:spcBef>
                <a:spcPts val="0"/>
              </a:spcBef>
              <a:spcAft>
                <a:spcPts val="400"/>
              </a:spcAft>
            </a:pPr>
            <a:r>
              <a:rPr lang="fr-FR" sz="1200" b="1" i="0" noProof="0" dirty="0">
                <a:solidFill>
                  <a:srgbClr val="00A3E0"/>
                </a:solidFill>
                <a:latin typeface="Barlow"/>
              </a:rPr>
              <a:t>COMMENT utilise-t-on le site ?</a:t>
            </a:r>
          </a:p>
        </p:txBody>
      </p:sp>
      <p:sp>
        <p:nvSpPr>
          <p:cNvPr id="15" name="Rectangle 14"/>
          <p:cNvSpPr/>
          <p:nvPr/>
        </p:nvSpPr>
        <p:spPr>
          <a:xfrm>
            <a:off x="3264408" y="2834302"/>
            <a:ext cx="2615184" cy="160020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6" name="TextBox 15"/>
          <p:cNvSpPr txBox="1"/>
          <p:nvPr/>
        </p:nvSpPr>
        <p:spPr>
          <a:xfrm>
            <a:off x="3355848" y="2907454"/>
            <a:ext cx="2432304" cy="1081322"/>
          </a:xfrm>
          <a:prstGeom prst="rect">
            <a:avLst/>
          </a:prstGeom>
          <a:noFill/>
        </p:spPr>
        <p:txBody>
          <a:bodyPr wrap="square" lIns="45720" tIns="27432" rIns="45720" bIns="27432" anchor="t">
            <a:spAutoFit/>
          </a:bodyPr>
          <a:lstStyle/>
          <a:p>
            <a:pPr algn="l">
              <a:spcBef>
                <a:spcPts val="0"/>
              </a:spcBef>
              <a:spcAft>
                <a:spcPts val="400"/>
              </a:spcAft>
            </a:pPr>
            <a:r>
              <a:rPr lang="fr-FR" sz="1200" b="0" i="0" noProof="0" dirty="0">
                <a:solidFill>
                  <a:srgbClr val="4B3C3C"/>
                </a:solidFill>
                <a:latin typeface="Barlow"/>
              </a:rPr>
              <a:t>•  Encadrer l'usage du site et du compte</a:t>
            </a:r>
          </a:p>
          <a:p>
            <a:pPr algn="l">
              <a:spcBef>
                <a:spcPts val="0"/>
              </a:spcBef>
              <a:spcAft>
                <a:spcPts val="400"/>
              </a:spcAft>
            </a:pPr>
            <a:r>
              <a:rPr lang="fr-FR" sz="1200" b="0" i="0" noProof="0" dirty="0">
                <a:solidFill>
                  <a:srgbClr val="4B3C3C"/>
                </a:solidFill>
                <a:latin typeface="Barlow"/>
              </a:rPr>
              <a:t>•  Contenus, comportements, responsabilité</a:t>
            </a:r>
          </a:p>
          <a:p>
            <a:pPr algn="l">
              <a:spcBef>
                <a:spcPts val="0"/>
              </a:spcBef>
              <a:spcAft>
                <a:spcPts val="400"/>
              </a:spcAft>
            </a:pPr>
            <a:r>
              <a:rPr lang="fr-FR" sz="1200" b="0" i="0" noProof="0" dirty="0">
                <a:solidFill>
                  <a:srgbClr val="4B3C3C"/>
                </a:solidFill>
                <a:latin typeface="Barlow"/>
              </a:rPr>
              <a:t>•  Acceptation à l'inscription</a:t>
            </a:r>
          </a:p>
        </p:txBody>
      </p:sp>
      <p:sp>
        <p:nvSpPr>
          <p:cNvPr id="17" name="Rectangle 16"/>
          <p:cNvSpPr/>
          <p:nvPr/>
        </p:nvSpPr>
        <p:spPr>
          <a:xfrm>
            <a:off x="6025896" y="1974766"/>
            <a:ext cx="2615184" cy="475488"/>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8" name="TextBox 17"/>
          <p:cNvSpPr txBox="1"/>
          <p:nvPr/>
        </p:nvSpPr>
        <p:spPr>
          <a:xfrm>
            <a:off x="6080759" y="2061700"/>
            <a:ext cx="2505456"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CGV</a:t>
            </a:r>
          </a:p>
        </p:txBody>
      </p:sp>
      <p:sp>
        <p:nvSpPr>
          <p:cNvPr id="19" name="Rectangle 18"/>
          <p:cNvSpPr/>
          <p:nvPr/>
        </p:nvSpPr>
        <p:spPr>
          <a:xfrm>
            <a:off x="6025896" y="2450254"/>
            <a:ext cx="2615184" cy="3840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0" name="TextBox 19"/>
          <p:cNvSpPr txBox="1"/>
          <p:nvPr/>
        </p:nvSpPr>
        <p:spPr>
          <a:xfrm>
            <a:off x="6080759" y="2404265"/>
            <a:ext cx="2505456" cy="476028"/>
          </a:xfrm>
          <a:prstGeom prst="rect">
            <a:avLst/>
          </a:prstGeom>
          <a:noFill/>
        </p:spPr>
        <p:txBody>
          <a:bodyPr wrap="square" lIns="45720" tIns="27432" rIns="45720" bIns="27432" anchor="ctr">
            <a:spAutoFit/>
          </a:bodyPr>
          <a:lstStyle/>
          <a:p>
            <a:pPr algn="ctr">
              <a:spcAft>
                <a:spcPts val="400"/>
              </a:spcAft>
            </a:pPr>
            <a:r>
              <a:rPr lang="fr-FR" sz="1200" b="1" i="0" noProof="0" dirty="0">
                <a:solidFill>
                  <a:srgbClr val="10833B"/>
                </a:solidFill>
                <a:latin typeface="Barlow"/>
              </a:rPr>
              <a:t>À QUELLES CONDITIONS </a:t>
            </a:r>
            <a:endParaRPr lang="en-US"/>
          </a:p>
          <a:p>
            <a:pPr algn="ctr">
              <a:spcBef>
                <a:spcPts val="0"/>
              </a:spcBef>
              <a:spcAft>
                <a:spcPts val="400"/>
              </a:spcAft>
            </a:pPr>
            <a:r>
              <a:rPr lang="fr-FR" sz="1200" b="1" i="0" noProof="0" dirty="0">
                <a:solidFill>
                  <a:srgbClr val="10833B"/>
                </a:solidFill>
                <a:latin typeface="Barlow"/>
              </a:rPr>
              <a:t>achète-t-on ?</a:t>
            </a:r>
            <a:endParaRPr lang="fr-FR"/>
          </a:p>
        </p:txBody>
      </p:sp>
      <p:sp>
        <p:nvSpPr>
          <p:cNvPr id="21" name="Rectangle 20"/>
          <p:cNvSpPr/>
          <p:nvPr/>
        </p:nvSpPr>
        <p:spPr>
          <a:xfrm>
            <a:off x="6025896" y="2834302"/>
            <a:ext cx="2615184" cy="160020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2" name="TextBox 21"/>
          <p:cNvSpPr txBox="1"/>
          <p:nvPr/>
        </p:nvSpPr>
        <p:spPr>
          <a:xfrm>
            <a:off x="6117336" y="2907454"/>
            <a:ext cx="2432304" cy="896656"/>
          </a:xfrm>
          <a:prstGeom prst="rect">
            <a:avLst/>
          </a:prstGeom>
          <a:noFill/>
        </p:spPr>
        <p:txBody>
          <a:bodyPr wrap="square" lIns="45720" tIns="27432" rIns="45720" bIns="27432" anchor="t">
            <a:spAutoFit/>
          </a:bodyPr>
          <a:lstStyle/>
          <a:p>
            <a:pPr algn="l">
              <a:spcBef>
                <a:spcPts val="0"/>
              </a:spcBef>
              <a:spcAft>
                <a:spcPts val="400"/>
              </a:spcAft>
            </a:pPr>
            <a:r>
              <a:rPr lang="fr-FR" sz="1200" b="0" i="0" noProof="0" dirty="0">
                <a:solidFill>
                  <a:srgbClr val="4B3C3C"/>
                </a:solidFill>
                <a:latin typeface="Barlow"/>
              </a:rPr>
              <a:t>•  Encadrer la vente elle-même</a:t>
            </a:r>
          </a:p>
          <a:p>
            <a:pPr algn="l">
              <a:spcBef>
                <a:spcPts val="0"/>
              </a:spcBef>
              <a:spcAft>
                <a:spcPts val="400"/>
              </a:spcAft>
            </a:pPr>
            <a:r>
              <a:rPr lang="fr-FR" sz="1200" b="0" i="0" noProof="0" dirty="0">
                <a:solidFill>
                  <a:srgbClr val="4B3C3C"/>
                </a:solidFill>
                <a:latin typeface="Barlow"/>
              </a:rPr>
              <a:t>•  Prix, livraison, rétractation, garanties</a:t>
            </a:r>
          </a:p>
          <a:p>
            <a:pPr algn="l">
              <a:spcBef>
                <a:spcPts val="0"/>
              </a:spcBef>
              <a:spcAft>
                <a:spcPts val="400"/>
              </a:spcAft>
            </a:pPr>
            <a:r>
              <a:rPr lang="fr-FR" sz="1200" b="0" i="0" noProof="0" dirty="0">
                <a:solidFill>
                  <a:srgbClr val="4B3C3C"/>
                </a:solidFill>
                <a:latin typeface="Barlow"/>
              </a:rPr>
              <a:t>•  Acceptation avant paiement</a:t>
            </a:r>
          </a:p>
        </p:txBody>
      </p:sp>
      <p:sp>
        <p:nvSpPr>
          <p:cNvPr id="23" name="Rectangle 22"/>
          <p:cNvSpPr/>
          <p:nvPr/>
        </p:nvSpPr>
        <p:spPr>
          <a:xfrm>
            <a:off x="8787384" y="1974766"/>
            <a:ext cx="2615184" cy="475488"/>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4" name="TextBox 23"/>
          <p:cNvSpPr txBox="1"/>
          <p:nvPr/>
        </p:nvSpPr>
        <p:spPr>
          <a:xfrm>
            <a:off x="8842248" y="2061700"/>
            <a:ext cx="2505456"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POLITIQUE DE CONFIDENTIALITÉ</a:t>
            </a:r>
          </a:p>
        </p:txBody>
      </p:sp>
      <p:sp>
        <p:nvSpPr>
          <p:cNvPr id="25" name="Rectangle 24"/>
          <p:cNvSpPr/>
          <p:nvPr/>
        </p:nvSpPr>
        <p:spPr>
          <a:xfrm>
            <a:off x="8787384" y="2450254"/>
            <a:ext cx="2615184" cy="38404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6" name="TextBox 25"/>
          <p:cNvSpPr txBox="1"/>
          <p:nvPr/>
        </p:nvSpPr>
        <p:spPr>
          <a:xfrm>
            <a:off x="8842248" y="2522246"/>
            <a:ext cx="2505456" cy="240066"/>
          </a:xfrm>
          <a:prstGeom prst="rect">
            <a:avLst/>
          </a:prstGeom>
          <a:noFill/>
        </p:spPr>
        <p:txBody>
          <a:bodyPr wrap="square" lIns="45720" tIns="27432" rIns="45720" bIns="27432" anchor="ctr">
            <a:spAutoFit/>
          </a:bodyPr>
          <a:lstStyle/>
          <a:p>
            <a:pPr algn="ctr">
              <a:spcBef>
                <a:spcPts val="0"/>
              </a:spcBef>
              <a:spcAft>
                <a:spcPts val="400"/>
              </a:spcAft>
            </a:pPr>
            <a:r>
              <a:rPr lang="fr-FR" sz="1200" b="1" i="0" noProof="0" dirty="0">
                <a:solidFill>
                  <a:srgbClr val="C83764"/>
                </a:solidFill>
                <a:latin typeface="Barlow"/>
              </a:rPr>
              <a:t>QUE faites-vous des données ?</a:t>
            </a:r>
          </a:p>
        </p:txBody>
      </p:sp>
      <p:sp>
        <p:nvSpPr>
          <p:cNvPr id="27" name="Rectangle 26"/>
          <p:cNvSpPr/>
          <p:nvPr/>
        </p:nvSpPr>
        <p:spPr>
          <a:xfrm>
            <a:off x="8787384" y="2834302"/>
            <a:ext cx="2615184" cy="160020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8" name="TextBox 27"/>
          <p:cNvSpPr txBox="1"/>
          <p:nvPr/>
        </p:nvSpPr>
        <p:spPr>
          <a:xfrm>
            <a:off x="8878824" y="2907454"/>
            <a:ext cx="2432304" cy="711990"/>
          </a:xfrm>
          <a:prstGeom prst="rect">
            <a:avLst/>
          </a:prstGeom>
          <a:noFill/>
        </p:spPr>
        <p:txBody>
          <a:bodyPr wrap="square" lIns="45720" tIns="27432" rIns="45720" bIns="27432" anchor="t">
            <a:spAutoFit/>
          </a:bodyPr>
          <a:lstStyle/>
          <a:p>
            <a:pPr algn="l">
              <a:spcBef>
                <a:spcPts val="0"/>
              </a:spcBef>
              <a:spcAft>
                <a:spcPts val="400"/>
              </a:spcAft>
            </a:pPr>
            <a:r>
              <a:rPr lang="fr-FR" sz="1200" b="0" i="0" noProof="0" dirty="0">
                <a:solidFill>
                  <a:srgbClr val="4B3C3C"/>
                </a:solidFill>
                <a:latin typeface="Barlow"/>
              </a:rPr>
              <a:t>•  Informer sur les traitements</a:t>
            </a:r>
          </a:p>
          <a:p>
            <a:pPr algn="l">
              <a:spcBef>
                <a:spcPts val="0"/>
              </a:spcBef>
              <a:spcAft>
                <a:spcPts val="400"/>
              </a:spcAft>
            </a:pPr>
            <a:r>
              <a:rPr lang="fr-FR" sz="1200" b="0" i="0" noProof="0" dirty="0">
                <a:solidFill>
                  <a:srgbClr val="4B3C3C"/>
                </a:solidFill>
                <a:latin typeface="Barlow"/>
              </a:rPr>
              <a:t>•  Exigence RGPD, pas un contrat</a:t>
            </a:r>
          </a:p>
          <a:p>
            <a:pPr algn="l">
              <a:spcBef>
                <a:spcPts val="0"/>
              </a:spcBef>
              <a:spcAft>
                <a:spcPts val="400"/>
              </a:spcAft>
            </a:pPr>
            <a:r>
              <a:rPr lang="fr-FR" sz="1200" b="0" i="0" noProof="0" dirty="0">
                <a:solidFill>
                  <a:srgbClr val="4B3C3C"/>
                </a:solidFill>
                <a:latin typeface="Barlow"/>
              </a:rPr>
              <a:t>•  Accessible avant toute collecte</a:t>
            </a:r>
          </a:p>
        </p:txBody>
      </p:sp>
      <p:sp>
        <p:nvSpPr>
          <p:cNvPr id="29" name="Rectangle 28"/>
          <p:cNvSpPr/>
          <p:nvPr/>
        </p:nvSpPr>
        <p:spPr>
          <a:xfrm>
            <a:off x="502920" y="4279392"/>
            <a:ext cx="10899648" cy="1051560"/>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0" name="Rectangle 29"/>
          <p:cNvSpPr/>
          <p:nvPr/>
        </p:nvSpPr>
        <p:spPr>
          <a:xfrm>
            <a:off x="502920" y="4279392"/>
            <a:ext cx="68580" cy="1051560"/>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1" name="TextBox 30"/>
          <p:cNvSpPr txBox="1"/>
          <p:nvPr/>
        </p:nvSpPr>
        <p:spPr>
          <a:xfrm>
            <a:off x="685800" y="4562027"/>
            <a:ext cx="10588752" cy="486287"/>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Ne pas tout fusionner. </a:t>
            </a:r>
            <a:r>
              <a:rPr lang="fr-FR" sz="1400" b="0" i="0" noProof="0" dirty="0">
                <a:solidFill>
                  <a:srgbClr val="4B3C3C"/>
                </a:solidFill>
                <a:latin typeface="Barlow"/>
              </a:rPr>
              <a:t>Un document unique « conditions générales » qui mélange usage du site, vente et données est un </a:t>
            </a:r>
            <a:r>
              <a:rPr lang="fr-FR" sz="1400" b="1" i="0" noProof="0" dirty="0">
                <a:solidFill>
                  <a:srgbClr val="4B3C3C"/>
                </a:solidFill>
                <a:latin typeface="Barlow"/>
              </a:rPr>
              <a:t>facteur de risque</a:t>
            </a:r>
            <a:r>
              <a:rPr lang="fr-FR" sz="1400" b="0" i="0" noProof="0" dirty="0">
                <a:solidFill>
                  <a:srgbClr val="4B3C3C"/>
                </a:solidFill>
                <a:latin typeface="Barlow"/>
              </a:rPr>
              <a:t> : il rend l'information sur les données peu lisible au regard du RGPD</a:t>
            </a:r>
          </a:p>
        </p:txBody>
      </p:sp>
      <p:sp>
        <p:nvSpPr>
          <p:cNvPr id="32" name="Right Arrow 31"/>
          <p:cNvSpPr/>
          <p:nvPr/>
        </p:nvSpPr>
        <p:spPr>
          <a:xfrm>
            <a:off x="533679" y="5552988"/>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3" name="TextBox 32"/>
          <p:cNvSpPr txBox="1"/>
          <p:nvPr/>
        </p:nvSpPr>
        <p:spPr>
          <a:xfrm>
            <a:off x="813816" y="5475225"/>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Cartographier vos documents existants et vérifier qu'aucune des quatre fonctions n'est orpheline.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84631" y="1211580"/>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MENTIONS LÉGALES : LA CARTE D'IDENTITÉ OBLIGATOIRE DU SITE</a:t>
            </a:r>
          </a:p>
        </p:txBody>
      </p:sp>
      <p:graphicFrame>
        <p:nvGraphicFramePr>
          <p:cNvPr id="5" name="Table 4"/>
          <p:cNvGraphicFramePr>
            <a:graphicFrameLocks noGrp="1"/>
          </p:cNvGraphicFramePr>
          <p:nvPr>
            <p:extLst>
              <p:ext uri="{D42A27DB-BD31-4B8C-83A1-F6EECF244321}">
                <p14:modId xmlns:p14="http://schemas.microsoft.com/office/powerpoint/2010/main" val="1353639946"/>
              </p:ext>
            </p:extLst>
          </p:nvPr>
        </p:nvGraphicFramePr>
        <p:xfrm>
          <a:off x="502920" y="1842413"/>
          <a:ext cx="10881360" cy="2729484"/>
        </p:xfrm>
        <a:graphic>
          <a:graphicData uri="http://schemas.openxmlformats.org/drawingml/2006/table">
            <a:tbl>
              <a:tblPr bandRow="1">
                <a:tableStyleId>{5C22544A-7EE6-4342-B048-85BDC9FD1C3A}</a:tableStyleId>
              </a:tblPr>
              <a:tblGrid>
                <a:gridCol w="283464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4023360">
                  <a:extLst>
                    <a:ext uri="{9D8B030D-6E8A-4147-A177-3AD203B41FA5}">
                      <a16:colId xmlns:a16="http://schemas.microsoft.com/office/drawing/2014/main" val="20002"/>
                    </a:ext>
                  </a:extLst>
                </a:gridCol>
              </a:tblGrid>
              <a:tr h="329184">
                <a:tc>
                  <a:txBody>
                    <a:bodyPr/>
                    <a:lstStyle/>
                    <a:p>
                      <a:r>
                        <a:rPr lang="fr-FR" sz="1200" b="1" i="0" noProof="0" dirty="0">
                          <a:solidFill>
                            <a:srgbClr val="FFFFFF"/>
                          </a:solidFill>
                          <a:latin typeface="Barlow"/>
                        </a:rPr>
                        <a:t>Principales Informations à publier</a:t>
                      </a:r>
                    </a:p>
                  </a:txBody>
                  <a:tcPr marL="64008" marR="64008" marT="27432" marB="27432" anchor="ctr">
                    <a:solidFill>
                      <a:srgbClr val="4B3C3C"/>
                    </a:solidFill>
                  </a:tcPr>
                </a:tc>
                <a:tc>
                  <a:txBody>
                    <a:bodyPr/>
                    <a:lstStyle/>
                    <a:p>
                      <a:r>
                        <a:rPr lang="fr-FR" sz="1200" b="1" i="0" noProof="0" dirty="0">
                          <a:solidFill>
                            <a:srgbClr val="FFFFFF"/>
                          </a:solidFill>
                          <a:latin typeface="Barlow"/>
                        </a:rPr>
                        <a:t>Personne physique</a:t>
                      </a:r>
                    </a:p>
                  </a:txBody>
                  <a:tcPr marL="64008" marR="64008" marT="27432" marB="27432" anchor="ctr">
                    <a:solidFill>
                      <a:srgbClr val="4B3C3C"/>
                    </a:solidFill>
                  </a:tcPr>
                </a:tc>
                <a:tc>
                  <a:txBody>
                    <a:bodyPr/>
                    <a:lstStyle/>
                    <a:p>
                      <a:r>
                        <a:rPr lang="fr-FR" sz="1200" b="1" i="0" noProof="0" dirty="0">
                          <a:solidFill>
                            <a:srgbClr val="FFFFFF"/>
                          </a:solidFill>
                          <a:latin typeface="Barlow"/>
                        </a:rPr>
                        <a:t>Personne morale</a:t>
                      </a:r>
                    </a:p>
                  </a:txBody>
                  <a:tcPr marL="64008" marR="64008" marT="27432" marB="27432" anchor="ctr">
                    <a:solidFill>
                      <a:srgbClr val="4B3C3C"/>
                    </a:solidFill>
                  </a:tcPr>
                </a:tc>
                <a:extLst>
                  <a:ext uri="{0D108BD9-81ED-4DB2-BD59-A6C34878D82A}">
                    <a16:rowId xmlns:a16="http://schemas.microsoft.com/office/drawing/2014/main" val="10000"/>
                  </a:ext>
                </a:extLst>
              </a:tr>
              <a:tr h="342900">
                <a:tc>
                  <a:txBody>
                    <a:bodyPr/>
                    <a:lstStyle/>
                    <a:p>
                      <a:r>
                        <a:rPr lang="fr-FR" sz="1100" b="1" i="0" noProof="0" dirty="0">
                          <a:solidFill>
                            <a:srgbClr val="4B3C3C"/>
                          </a:solidFill>
                          <a:latin typeface="Barlow"/>
                        </a:rPr>
                        <a:t>Identité</a:t>
                      </a:r>
                    </a:p>
                  </a:txBody>
                  <a:tcPr marL="64008" marR="64008" marT="27432" marB="27432" anchor="ctr">
                    <a:solidFill>
                      <a:srgbClr val="FFFFFF"/>
                    </a:solidFill>
                  </a:tcPr>
                </a:tc>
                <a:tc>
                  <a:txBody>
                    <a:bodyPr/>
                    <a:lstStyle/>
                    <a:p>
                      <a:r>
                        <a:rPr lang="fr-FR" sz="1100" b="0" i="0" noProof="0" dirty="0">
                          <a:solidFill>
                            <a:srgbClr val="4B3C3C"/>
                          </a:solidFill>
                          <a:latin typeface="Barlow"/>
                        </a:rPr>
                        <a:t>Nom, prénom, domicile</a:t>
                      </a:r>
                    </a:p>
                  </a:txBody>
                  <a:tcPr marL="64008" marR="64008" marT="27432" marB="27432" anchor="ctr">
                    <a:solidFill>
                      <a:srgbClr val="FFFFFF"/>
                    </a:solidFill>
                  </a:tcPr>
                </a:tc>
                <a:tc>
                  <a:txBody>
                    <a:bodyPr/>
                    <a:lstStyle/>
                    <a:p>
                      <a:r>
                        <a:rPr lang="fr-FR" sz="1100" b="0" i="0" noProof="0" dirty="0">
                          <a:solidFill>
                            <a:srgbClr val="4B3C3C"/>
                          </a:solidFill>
                          <a:latin typeface="Barlow"/>
                        </a:rPr>
                        <a:t>Dénomination ou raison sociale, siège social</a:t>
                      </a:r>
                    </a:p>
                  </a:txBody>
                  <a:tcPr marL="64008" marR="64008" marT="27432" marB="27432" anchor="ctr">
                    <a:solidFill>
                      <a:srgbClr val="FFFFFF"/>
                    </a:solidFill>
                  </a:tcPr>
                </a:tc>
                <a:extLst>
                  <a:ext uri="{0D108BD9-81ED-4DB2-BD59-A6C34878D82A}">
                    <a16:rowId xmlns:a16="http://schemas.microsoft.com/office/drawing/2014/main" val="10001"/>
                  </a:ext>
                </a:extLst>
              </a:tr>
              <a:tr h="342900">
                <a:tc>
                  <a:txBody>
                    <a:bodyPr/>
                    <a:lstStyle/>
                    <a:p>
                      <a:r>
                        <a:rPr lang="fr-FR" sz="1100" b="1" i="0" noProof="0" dirty="0">
                          <a:solidFill>
                            <a:srgbClr val="4B3C3C"/>
                          </a:solidFill>
                          <a:latin typeface="Barlow"/>
                        </a:rPr>
                        <a:t>Immatriculation</a:t>
                      </a:r>
                    </a:p>
                  </a:txBody>
                  <a:tcPr marL="64008" marR="64008" marT="27432" marB="27432" anchor="ctr">
                    <a:solidFill>
                      <a:srgbClr val="F2F0EC"/>
                    </a:solidFill>
                  </a:tcPr>
                </a:tc>
                <a:tc>
                  <a:txBody>
                    <a:bodyPr/>
                    <a:lstStyle/>
                    <a:p>
                      <a:r>
                        <a:rPr lang="fr-FR" sz="1100" b="0" i="0" noProof="0" dirty="0">
                          <a:solidFill>
                            <a:srgbClr val="4B3C3C"/>
                          </a:solidFill>
                          <a:latin typeface="Barlow"/>
                        </a:rPr>
                        <a:t>N° RCS</a:t>
                      </a:r>
                    </a:p>
                  </a:txBody>
                  <a:tcPr marL="64008" marR="64008" marT="27432" marB="27432" anchor="ctr">
                    <a:solidFill>
                      <a:srgbClr val="F2F0EC"/>
                    </a:solidFill>
                  </a:tcPr>
                </a:tc>
                <a:tc>
                  <a:txBody>
                    <a:bodyPr/>
                    <a:lstStyle/>
                    <a:p>
                      <a:r>
                        <a:rPr lang="fr-FR" sz="1100" b="0" i="0" noProof="0" dirty="0">
                          <a:solidFill>
                            <a:srgbClr val="4B3C3C"/>
                          </a:solidFill>
                          <a:latin typeface="Barlow"/>
                        </a:rPr>
                        <a:t>N° RCS ou SIREN, capital social</a:t>
                      </a:r>
                    </a:p>
                  </a:txBody>
                  <a:tcPr marL="64008" marR="64008" marT="27432" marB="27432" anchor="ctr">
                    <a:solidFill>
                      <a:srgbClr val="F2F0EC"/>
                    </a:solidFill>
                  </a:tcPr>
                </a:tc>
                <a:extLst>
                  <a:ext uri="{0D108BD9-81ED-4DB2-BD59-A6C34878D82A}">
                    <a16:rowId xmlns:a16="http://schemas.microsoft.com/office/drawing/2014/main" val="10002"/>
                  </a:ext>
                </a:extLst>
              </a:tr>
              <a:tr h="342900">
                <a:tc>
                  <a:txBody>
                    <a:bodyPr/>
                    <a:lstStyle/>
                    <a:p>
                      <a:r>
                        <a:rPr lang="fr-FR" sz="1100" b="1" i="0" noProof="0" dirty="0">
                          <a:solidFill>
                            <a:srgbClr val="4B3C3C"/>
                          </a:solidFill>
                          <a:latin typeface="Barlow"/>
                        </a:rPr>
                        <a:t>Contact</a:t>
                      </a:r>
                    </a:p>
                  </a:txBody>
                  <a:tcPr marL="64008" marR="64008" marT="27432" marB="27432" anchor="ctr">
                    <a:solidFill>
                      <a:srgbClr val="FFFFFF"/>
                    </a:solidFill>
                  </a:tcPr>
                </a:tc>
                <a:tc>
                  <a:txBody>
                    <a:bodyPr/>
                    <a:lstStyle/>
                    <a:p>
                      <a:r>
                        <a:rPr lang="fr-FR" sz="1100" b="0" i="0" noProof="0" dirty="0">
                          <a:solidFill>
                            <a:srgbClr val="4B3C3C"/>
                          </a:solidFill>
                          <a:latin typeface="Barlow"/>
                        </a:rPr>
                        <a:t>Téléphone, adresse électronique</a:t>
                      </a:r>
                    </a:p>
                  </a:txBody>
                  <a:tcPr marL="64008" marR="64008" marT="27432" marB="27432" anchor="ctr">
                    <a:solidFill>
                      <a:srgbClr val="FFFFFF"/>
                    </a:solidFill>
                  </a:tcPr>
                </a:tc>
                <a:tc>
                  <a:txBody>
                    <a:bodyPr/>
                    <a:lstStyle/>
                    <a:p>
                      <a:r>
                        <a:rPr lang="fr-FR" sz="1100" b="0" i="0" noProof="0" dirty="0">
                          <a:solidFill>
                            <a:srgbClr val="4B3C3C"/>
                          </a:solidFill>
                          <a:latin typeface="Barlow"/>
                        </a:rPr>
                        <a:t>Téléphone, adresse électronique</a:t>
                      </a:r>
                    </a:p>
                  </a:txBody>
                  <a:tcPr marL="64008" marR="64008" marT="27432" marB="27432" anchor="ctr">
                    <a:solidFill>
                      <a:srgbClr val="FFFFFF"/>
                    </a:solidFill>
                  </a:tcPr>
                </a:tc>
                <a:extLst>
                  <a:ext uri="{0D108BD9-81ED-4DB2-BD59-A6C34878D82A}">
                    <a16:rowId xmlns:a16="http://schemas.microsoft.com/office/drawing/2014/main" val="10003"/>
                  </a:ext>
                </a:extLst>
              </a:tr>
              <a:tr h="342900">
                <a:tc>
                  <a:txBody>
                    <a:bodyPr/>
                    <a:lstStyle/>
                    <a:p>
                      <a:r>
                        <a:rPr lang="fr-FR" sz="1100" b="1" i="0" noProof="0" dirty="0">
                          <a:solidFill>
                            <a:srgbClr val="4B3C3C"/>
                          </a:solidFill>
                          <a:latin typeface="Barlow"/>
                        </a:rPr>
                        <a:t>TVA</a:t>
                      </a:r>
                    </a:p>
                  </a:txBody>
                  <a:tcPr marL="64008" marR="64008" marT="27432" marB="27432" anchor="ctr">
                    <a:solidFill>
                      <a:srgbClr val="F2F0EC"/>
                    </a:solidFill>
                  </a:tcPr>
                </a:tc>
                <a:tc>
                  <a:txBody>
                    <a:bodyPr/>
                    <a:lstStyle/>
                    <a:p>
                      <a:r>
                        <a:rPr lang="fr-FR" sz="1100" b="0" i="0" noProof="0" dirty="0">
                          <a:solidFill>
                            <a:srgbClr val="4B3C3C"/>
                          </a:solidFill>
                          <a:latin typeface="Barlow"/>
                        </a:rPr>
                        <a:t>N° individuel d'identification si assujetti</a:t>
                      </a:r>
                    </a:p>
                  </a:txBody>
                  <a:tcPr marL="64008" marR="64008" marT="27432" marB="27432" anchor="ctr">
                    <a:solidFill>
                      <a:srgbClr val="F2F0EC"/>
                    </a:solidFill>
                  </a:tcPr>
                </a:tc>
                <a:tc>
                  <a:txBody>
                    <a:bodyPr/>
                    <a:lstStyle/>
                    <a:p>
                      <a:r>
                        <a:rPr lang="fr-FR" sz="1100" b="0" i="0" noProof="0" dirty="0">
                          <a:solidFill>
                            <a:srgbClr val="4B3C3C"/>
                          </a:solidFill>
                          <a:latin typeface="Barlow"/>
                        </a:rPr>
                        <a:t>N° individuel d'identification si assujetti</a:t>
                      </a:r>
                    </a:p>
                  </a:txBody>
                  <a:tcPr marL="64008" marR="64008" marT="27432" marB="27432" anchor="ctr">
                    <a:solidFill>
                      <a:srgbClr val="F2F0EC"/>
                    </a:solidFill>
                  </a:tcPr>
                </a:tc>
                <a:extLst>
                  <a:ext uri="{0D108BD9-81ED-4DB2-BD59-A6C34878D82A}">
                    <a16:rowId xmlns:a16="http://schemas.microsoft.com/office/drawing/2014/main" val="10004"/>
                  </a:ext>
                </a:extLst>
              </a:tr>
              <a:tr h="342900">
                <a:tc>
                  <a:txBody>
                    <a:bodyPr/>
                    <a:lstStyle/>
                    <a:p>
                      <a:r>
                        <a:rPr lang="fr-FR" sz="1100" b="1" i="0" noProof="0" dirty="0">
                          <a:solidFill>
                            <a:srgbClr val="4B3C3C"/>
                          </a:solidFill>
                          <a:latin typeface="Barlow"/>
                        </a:rPr>
                        <a:t>Direction de publication</a:t>
                      </a:r>
                    </a:p>
                  </a:txBody>
                  <a:tcPr marL="64008" marR="64008" marT="27432" marB="27432" anchor="ctr">
                    <a:solidFill>
                      <a:srgbClr val="FFFFFF"/>
                    </a:solidFill>
                  </a:tcPr>
                </a:tc>
                <a:tc>
                  <a:txBody>
                    <a:bodyPr/>
                    <a:lstStyle/>
                    <a:p>
                      <a:r>
                        <a:rPr lang="fr-FR" sz="1100" b="0" i="0" noProof="0" dirty="0">
                          <a:solidFill>
                            <a:srgbClr val="4B3C3C"/>
                          </a:solidFill>
                          <a:latin typeface="Barlow"/>
                        </a:rPr>
                        <a:t>Nom du directeur de la publication</a:t>
                      </a:r>
                    </a:p>
                  </a:txBody>
                  <a:tcPr marL="64008" marR="64008" marT="27432" marB="27432" anchor="ctr">
                    <a:solidFill>
                      <a:srgbClr val="FFFFFF"/>
                    </a:solidFill>
                  </a:tcPr>
                </a:tc>
                <a:tc>
                  <a:txBody>
                    <a:bodyPr/>
                    <a:lstStyle/>
                    <a:p>
                      <a:r>
                        <a:rPr lang="fr-FR" sz="1100" b="0" i="0" noProof="0" dirty="0">
                          <a:solidFill>
                            <a:srgbClr val="4B3C3C"/>
                          </a:solidFill>
                          <a:latin typeface="Barlow"/>
                        </a:rPr>
                        <a:t>Nom du directeur de la publication</a:t>
                      </a:r>
                    </a:p>
                  </a:txBody>
                  <a:tcPr marL="64008" marR="64008" marT="27432" marB="27432" anchor="ctr">
                    <a:solidFill>
                      <a:srgbClr val="FFFFFF"/>
                    </a:solidFill>
                  </a:tcPr>
                </a:tc>
                <a:extLst>
                  <a:ext uri="{0D108BD9-81ED-4DB2-BD59-A6C34878D82A}">
                    <a16:rowId xmlns:a16="http://schemas.microsoft.com/office/drawing/2014/main" val="10005"/>
                  </a:ext>
                </a:extLst>
              </a:tr>
              <a:tr h="342900">
                <a:tc>
                  <a:txBody>
                    <a:bodyPr/>
                    <a:lstStyle/>
                    <a:p>
                      <a:r>
                        <a:rPr lang="fr-FR" sz="1100" b="1" i="0" noProof="0" dirty="0">
                          <a:solidFill>
                            <a:srgbClr val="4B3C3C"/>
                          </a:solidFill>
                          <a:latin typeface="Barlow"/>
                        </a:rPr>
                        <a:t>Hébergeur</a:t>
                      </a:r>
                    </a:p>
                  </a:txBody>
                  <a:tcPr marL="64008" marR="64008" marT="27432" marB="27432" anchor="ctr">
                    <a:solidFill>
                      <a:srgbClr val="F2F0EC"/>
                    </a:solidFill>
                  </a:tcPr>
                </a:tc>
                <a:tc>
                  <a:txBody>
                    <a:bodyPr/>
                    <a:lstStyle/>
                    <a:p>
                      <a:r>
                        <a:rPr lang="fr-FR" sz="1100" b="0" i="0" noProof="0" dirty="0">
                          <a:solidFill>
                            <a:srgbClr val="4B3C3C"/>
                          </a:solidFill>
                          <a:latin typeface="Barlow"/>
                        </a:rPr>
                        <a:t>Nom, dénomination, adresse et téléphone</a:t>
                      </a:r>
                    </a:p>
                  </a:txBody>
                  <a:tcPr marL="64008" marR="64008" marT="27432" marB="27432" anchor="ctr">
                    <a:solidFill>
                      <a:srgbClr val="F2F0EC"/>
                    </a:solidFill>
                  </a:tcPr>
                </a:tc>
                <a:tc>
                  <a:txBody>
                    <a:bodyPr/>
                    <a:lstStyle/>
                    <a:p>
                      <a:r>
                        <a:rPr lang="fr-FR" sz="1100" b="0" i="0" noProof="0" dirty="0">
                          <a:solidFill>
                            <a:srgbClr val="4B3C3C"/>
                          </a:solidFill>
                          <a:latin typeface="Barlow"/>
                        </a:rPr>
                        <a:t>Nom, dénomination, adresse et téléphone</a:t>
                      </a:r>
                    </a:p>
                  </a:txBody>
                  <a:tcPr marL="64008" marR="64008" marT="27432" marB="27432" anchor="ctr">
                    <a:solidFill>
                      <a:srgbClr val="F2F0EC"/>
                    </a:solidFill>
                  </a:tcPr>
                </a:tc>
                <a:extLst>
                  <a:ext uri="{0D108BD9-81ED-4DB2-BD59-A6C34878D82A}">
                    <a16:rowId xmlns:a16="http://schemas.microsoft.com/office/drawing/2014/main" val="10006"/>
                  </a:ext>
                </a:extLst>
              </a:tr>
              <a:tr h="342900">
                <a:tc>
                  <a:txBody>
                    <a:bodyPr/>
                    <a:lstStyle/>
                    <a:p>
                      <a:r>
                        <a:rPr lang="fr-FR" sz="1100" b="1" i="0" noProof="0" dirty="0">
                          <a:solidFill>
                            <a:srgbClr val="4B3C3C"/>
                          </a:solidFill>
                          <a:latin typeface="Barlow"/>
                        </a:rPr>
                        <a:t>Activité réglementée</a:t>
                      </a:r>
                    </a:p>
                  </a:txBody>
                  <a:tcPr marL="64008" marR="64008" marT="27432" marB="27432" anchor="ctr">
                    <a:solidFill>
                      <a:srgbClr val="FFFFFF"/>
                    </a:solidFill>
                  </a:tcPr>
                </a:tc>
                <a:tc>
                  <a:txBody>
                    <a:bodyPr/>
                    <a:lstStyle/>
                    <a:p>
                      <a:r>
                        <a:rPr lang="fr-FR" sz="1100" b="0" i="0" noProof="0" dirty="0">
                          <a:solidFill>
                            <a:srgbClr val="4B3C3C"/>
                          </a:solidFill>
                          <a:latin typeface="Barlow"/>
                        </a:rPr>
                        <a:t>Autorité compétente, ordre, règles applicables</a:t>
                      </a:r>
                    </a:p>
                  </a:txBody>
                  <a:tcPr marL="64008" marR="64008" marT="27432" marB="27432" anchor="ctr">
                    <a:solidFill>
                      <a:srgbClr val="FFFFFF"/>
                    </a:solidFill>
                  </a:tcPr>
                </a:tc>
                <a:tc>
                  <a:txBody>
                    <a:bodyPr/>
                    <a:lstStyle/>
                    <a:p>
                      <a:r>
                        <a:rPr lang="fr-FR" sz="1100" b="0" i="0" noProof="0" dirty="0">
                          <a:solidFill>
                            <a:srgbClr val="4B3C3C"/>
                          </a:solidFill>
                          <a:latin typeface="Barlow"/>
                        </a:rPr>
                        <a:t>Autorité compétente, ordre, règles applicables</a:t>
                      </a:r>
                    </a:p>
                  </a:txBody>
                  <a:tcPr marL="64008" marR="64008" marT="27432" marB="27432" anchor="ctr">
                    <a:solidFill>
                      <a:srgbClr val="FFFFFF"/>
                    </a:solidFill>
                  </a:tcPr>
                </a:tc>
                <a:extLst>
                  <a:ext uri="{0D108BD9-81ED-4DB2-BD59-A6C34878D82A}">
                    <a16:rowId xmlns:a16="http://schemas.microsoft.com/office/drawing/2014/main" val="10007"/>
                  </a:ext>
                </a:extLst>
              </a:tr>
            </a:tbl>
          </a:graphicData>
        </a:graphic>
      </p:graphicFrame>
      <p:sp>
        <p:nvSpPr>
          <p:cNvPr id="6" name="Rectangle 5"/>
          <p:cNvSpPr/>
          <p:nvPr/>
        </p:nvSpPr>
        <p:spPr>
          <a:xfrm>
            <a:off x="502920" y="4892040"/>
            <a:ext cx="5326379" cy="785206"/>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a:off x="502920" y="4892040"/>
            <a:ext cx="45719" cy="785206"/>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85800" y="4975515"/>
            <a:ext cx="5056631"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AF282C"/>
                </a:solidFill>
                <a:latin typeface="Barlow"/>
              </a:rPr>
              <a:t>Sanction — </a:t>
            </a:r>
            <a:r>
              <a:rPr lang="fr-FR" sz="1400" b="0" i="0" noProof="0" dirty="0">
                <a:solidFill>
                  <a:srgbClr val="4B3C3C"/>
                </a:solidFill>
                <a:latin typeface="Barlow"/>
              </a:rPr>
              <a:t>le défaut de communication de ces informations est puni jusqu'à </a:t>
            </a:r>
            <a:r>
              <a:rPr lang="fr-FR" sz="1400" b="1" i="0" noProof="0" dirty="0">
                <a:solidFill>
                  <a:srgbClr val="4B3C3C"/>
                </a:solidFill>
                <a:latin typeface="Barlow"/>
              </a:rPr>
              <a:t>1 an d'emprisonnement et 375 000 € d'amende</a:t>
            </a:r>
            <a:r>
              <a:rPr lang="fr-FR" sz="1400" b="0" i="0" noProof="0" dirty="0">
                <a:solidFill>
                  <a:srgbClr val="4B3C3C"/>
                </a:solidFill>
                <a:latin typeface="Barlow"/>
              </a:rPr>
              <a:t> pour une personne morale.</a:t>
            </a:r>
          </a:p>
        </p:txBody>
      </p:sp>
      <p:sp>
        <p:nvSpPr>
          <p:cNvPr id="9" name="Rectangle 8"/>
          <p:cNvSpPr/>
          <p:nvPr/>
        </p:nvSpPr>
        <p:spPr>
          <a:xfrm>
            <a:off x="6035040" y="4892040"/>
            <a:ext cx="4690871" cy="785206"/>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Rectangle 9"/>
          <p:cNvSpPr/>
          <p:nvPr/>
        </p:nvSpPr>
        <p:spPr>
          <a:xfrm>
            <a:off x="6035040" y="4892040"/>
            <a:ext cx="45719" cy="785206"/>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6286500" y="4975515"/>
            <a:ext cx="4439411" cy="701731"/>
          </a:xfrm>
          <a:prstGeom prst="rect">
            <a:avLst/>
          </a:prstGeom>
          <a:noFill/>
        </p:spPr>
        <p:txBody>
          <a:bodyPr wrap="square" lIns="45720" tIns="27432" rIns="45720" bIns="27432" anchor="ctr">
            <a:spAutoFit/>
          </a:bodyPr>
          <a:lstStyle/>
          <a:p>
            <a:pPr algn="l">
              <a:spcBef>
                <a:spcPts val="0"/>
              </a:spcBef>
              <a:spcAft>
                <a:spcPts val="400"/>
              </a:spcAft>
            </a:pPr>
            <a:r>
              <a:rPr lang="fr-FR" sz="1100" b="1" i="0" noProof="0" dirty="0">
                <a:solidFill>
                  <a:srgbClr val="EA7700"/>
                </a:solidFill>
                <a:latin typeface="Barlow"/>
              </a:rPr>
              <a:t>Attention : </a:t>
            </a:r>
            <a:r>
              <a:rPr lang="fr-FR" sz="1400" noProof="0" dirty="0">
                <a:solidFill>
                  <a:srgbClr val="4B3C3C"/>
                </a:solidFill>
                <a:latin typeface="Barlow"/>
              </a:rPr>
              <a:t>certaines activités réglementées supposent d’introduire des mentions légales obligatoires complémentaires </a:t>
            </a:r>
          </a:p>
        </p:txBody>
      </p:sp>
      <p:sp>
        <p:nvSpPr>
          <p:cNvPr id="12" name="Right Arrow 11"/>
          <p:cNvSpPr/>
          <p:nvPr/>
        </p:nvSpPr>
        <p:spPr>
          <a:xfrm>
            <a:off x="502920" y="594817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TextBox 12"/>
          <p:cNvSpPr txBox="1"/>
          <p:nvPr/>
        </p:nvSpPr>
        <p:spPr>
          <a:xfrm>
            <a:off x="813816" y="5861304"/>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vérifier vos mentions légales : c'est le premier élément vérifié par un contrôleur, à distance.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57200" y="1145559"/>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CGU : ENCADRER L'USAGE ET SÉCURISER L'OPPOSABILITÉ</a:t>
            </a:r>
          </a:p>
        </p:txBody>
      </p:sp>
      <p:sp>
        <p:nvSpPr>
          <p:cNvPr id="5" name="Rectangle 4"/>
          <p:cNvSpPr/>
          <p:nvPr/>
        </p:nvSpPr>
        <p:spPr>
          <a:xfrm>
            <a:off x="502920" y="1686901"/>
            <a:ext cx="5212080" cy="251460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TextBox 5"/>
          <p:cNvSpPr txBox="1"/>
          <p:nvPr/>
        </p:nvSpPr>
        <p:spPr>
          <a:xfrm>
            <a:off x="576072" y="1750909"/>
            <a:ext cx="5065776" cy="2058512"/>
          </a:xfrm>
          <a:prstGeom prst="rect">
            <a:avLst/>
          </a:prstGeom>
          <a:noFill/>
        </p:spPr>
        <p:txBody>
          <a:bodyPr wrap="square" lIns="45720" tIns="27432" rIns="45720" bIns="27432" anchor="t">
            <a:spAutoFit/>
          </a:bodyPr>
          <a:lstStyle/>
          <a:p>
            <a:pPr algn="l">
              <a:spcBef>
                <a:spcPts val="0"/>
              </a:spcBef>
              <a:spcAft>
                <a:spcPts val="300"/>
              </a:spcAft>
            </a:pPr>
            <a:r>
              <a:rPr lang="fr-FR" sz="2000" b="1" i="0" noProof="0" dirty="0">
                <a:solidFill>
                  <a:srgbClr val="FFFFFF"/>
                </a:solidFill>
                <a:latin typeface="Barlow"/>
              </a:rPr>
              <a:t>CE QUE LES CGU DOIVENT COUVRIR</a:t>
            </a:r>
          </a:p>
          <a:p>
            <a:pPr algn="l">
              <a:spcBef>
                <a:spcPts val="0"/>
              </a:spcBef>
              <a:spcAft>
                <a:spcPts val="200"/>
              </a:spcAft>
            </a:pPr>
            <a:r>
              <a:rPr lang="fr-FR" sz="1200" b="0" i="0" noProof="0" dirty="0">
                <a:solidFill>
                  <a:srgbClr val="FFFFFF"/>
                </a:solidFill>
                <a:latin typeface="Barlow"/>
              </a:rPr>
              <a:t>•  Objet du service et description des fonctionnalités</a:t>
            </a:r>
          </a:p>
          <a:p>
            <a:pPr algn="l">
              <a:spcBef>
                <a:spcPts val="0"/>
              </a:spcBef>
              <a:spcAft>
                <a:spcPts val="200"/>
              </a:spcAft>
            </a:pPr>
            <a:r>
              <a:rPr lang="fr-FR" sz="1200" b="0" i="0" noProof="0" dirty="0">
                <a:solidFill>
                  <a:srgbClr val="FFFFFF"/>
                </a:solidFill>
                <a:latin typeface="Barlow"/>
              </a:rPr>
              <a:t>•  Création, gestion et suppression du compte utilisateur</a:t>
            </a:r>
          </a:p>
          <a:p>
            <a:pPr algn="l">
              <a:spcBef>
                <a:spcPts val="0"/>
              </a:spcBef>
              <a:spcAft>
                <a:spcPts val="200"/>
              </a:spcAft>
            </a:pPr>
            <a:r>
              <a:rPr lang="fr-FR" sz="1200" b="0" i="0" noProof="0" dirty="0">
                <a:solidFill>
                  <a:srgbClr val="FFFFFF"/>
                </a:solidFill>
                <a:latin typeface="Barlow"/>
              </a:rPr>
              <a:t>•  Règles de comportement et contenus interdits</a:t>
            </a:r>
          </a:p>
          <a:p>
            <a:pPr algn="l">
              <a:spcBef>
                <a:spcPts val="0"/>
              </a:spcBef>
              <a:spcAft>
                <a:spcPts val="200"/>
              </a:spcAft>
            </a:pPr>
            <a:r>
              <a:rPr lang="fr-FR" sz="1200" b="0" i="0" noProof="0" dirty="0">
                <a:solidFill>
                  <a:srgbClr val="FFFFFF"/>
                </a:solidFill>
                <a:latin typeface="Barlow"/>
              </a:rPr>
              <a:t>•  Droits de propriété intellectuelle sur le site et les contenus</a:t>
            </a:r>
          </a:p>
          <a:p>
            <a:pPr algn="l">
              <a:spcBef>
                <a:spcPts val="0"/>
              </a:spcBef>
              <a:spcAft>
                <a:spcPts val="200"/>
              </a:spcAft>
            </a:pPr>
            <a:r>
              <a:rPr lang="fr-FR" sz="1200" b="0" i="0" noProof="0" dirty="0">
                <a:solidFill>
                  <a:srgbClr val="FFFFFF"/>
                </a:solidFill>
                <a:latin typeface="Barlow"/>
              </a:rPr>
              <a:t>•  Responsabilité de l'éditeur et limites (disponibilité, liens)</a:t>
            </a:r>
          </a:p>
          <a:p>
            <a:pPr algn="l">
              <a:spcBef>
                <a:spcPts val="0"/>
              </a:spcBef>
              <a:spcAft>
                <a:spcPts val="200"/>
              </a:spcAft>
            </a:pPr>
            <a:r>
              <a:rPr lang="fr-FR" sz="1200" b="0" i="0" noProof="0" dirty="0">
                <a:solidFill>
                  <a:srgbClr val="FFFFFF"/>
                </a:solidFill>
                <a:latin typeface="Barlow"/>
              </a:rPr>
              <a:t>•  Modération, signalement et suspension de compte (DSA)</a:t>
            </a:r>
          </a:p>
          <a:p>
            <a:pPr algn="l">
              <a:spcBef>
                <a:spcPts val="0"/>
              </a:spcBef>
              <a:spcAft>
                <a:spcPts val="200"/>
              </a:spcAft>
            </a:pPr>
            <a:r>
              <a:rPr lang="fr-FR" sz="1200" b="0" i="0" noProof="0" dirty="0">
                <a:solidFill>
                  <a:srgbClr val="FFFFFF"/>
                </a:solidFill>
                <a:latin typeface="Barlow"/>
              </a:rPr>
              <a:t>•  Modification des CGU et information préalable</a:t>
            </a:r>
          </a:p>
          <a:p>
            <a:pPr algn="l">
              <a:spcBef>
                <a:spcPts val="0"/>
              </a:spcBef>
              <a:spcAft>
                <a:spcPts val="200"/>
              </a:spcAft>
            </a:pPr>
            <a:r>
              <a:rPr lang="fr-FR" sz="1200" b="0" i="0" noProof="0" dirty="0">
                <a:solidFill>
                  <a:srgbClr val="FFFFFF"/>
                </a:solidFill>
                <a:latin typeface="Barlow"/>
              </a:rPr>
              <a:t>•  Droit applicable et règlement des litiges</a:t>
            </a:r>
          </a:p>
        </p:txBody>
      </p:sp>
      <p:sp>
        <p:nvSpPr>
          <p:cNvPr id="7" name="Rectangle 6"/>
          <p:cNvSpPr/>
          <p:nvPr/>
        </p:nvSpPr>
        <p:spPr>
          <a:xfrm>
            <a:off x="6172200" y="1686901"/>
            <a:ext cx="5212080" cy="251460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245352" y="1750909"/>
            <a:ext cx="5065776" cy="1955920"/>
          </a:xfrm>
          <a:prstGeom prst="rect">
            <a:avLst/>
          </a:prstGeom>
          <a:noFill/>
        </p:spPr>
        <p:txBody>
          <a:bodyPr wrap="square" lIns="45720" tIns="27432" rIns="45720" bIns="27432" anchor="t">
            <a:spAutoFit/>
          </a:bodyPr>
          <a:lstStyle/>
          <a:p>
            <a:pPr algn="l">
              <a:spcBef>
                <a:spcPts val="0"/>
              </a:spcBef>
              <a:spcAft>
                <a:spcPts val="300"/>
              </a:spcAft>
            </a:pPr>
            <a:r>
              <a:rPr lang="fr-FR" sz="2000" b="1" i="0" noProof="0" dirty="0">
                <a:solidFill>
                  <a:srgbClr val="FFFFFF"/>
                </a:solidFill>
                <a:latin typeface="Barlow"/>
              </a:rPr>
              <a:t>TROIS CONDITIONS DE L'OPPOSABILITÉ</a:t>
            </a:r>
          </a:p>
          <a:p>
            <a:pPr algn="l">
              <a:spcBef>
                <a:spcPts val="0"/>
              </a:spcBef>
              <a:spcAft>
                <a:spcPts val="200"/>
              </a:spcAft>
            </a:pPr>
            <a:r>
              <a:rPr lang="fr-FR" sz="1200" b="0" i="0" noProof="0" dirty="0">
                <a:solidFill>
                  <a:srgbClr val="FFFFFF"/>
                </a:solidFill>
                <a:latin typeface="Barlow"/>
              </a:rPr>
              <a:t>•  Les CGU doivent être PORTÉES À LA CONNAISSANCE de l'utilisateur avant son engagement</a:t>
            </a:r>
          </a:p>
          <a:p>
            <a:pPr algn="l">
              <a:spcBef>
                <a:spcPts val="0"/>
              </a:spcBef>
              <a:spcAft>
                <a:spcPts val="200"/>
              </a:spcAft>
            </a:pPr>
            <a:r>
              <a:rPr lang="fr-FR" sz="1200" b="0" i="0" noProof="0" dirty="0">
                <a:solidFill>
                  <a:srgbClr val="FFFFFF"/>
                </a:solidFill>
                <a:latin typeface="Barlow"/>
              </a:rPr>
              <a:t>•  Elles doivent être ACCEPTÉES par un acte positif : case à cocher jamais pré-cochée</a:t>
            </a:r>
          </a:p>
          <a:p>
            <a:pPr algn="l">
              <a:spcBef>
                <a:spcPts val="0"/>
              </a:spcBef>
              <a:spcAft>
                <a:spcPts val="200"/>
              </a:spcAft>
            </a:pPr>
            <a:r>
              <a:rPr lang="fr-FR" sz="1200" b="0" i="0" noProof="0" dirty="0">
                <a:solidFill>
                  <a:srgbClr val="FFFFFF"/>
                </a:solidFill>
                <a:latin typeface="Barlow"/>
              </a:rPr>
              <a:t>•  L'acceptation doit être PROUVABLE : horodatage, version acceptée, journal conservé</a:t>
            </a:r>
          </a:p>
          <a:p>
            <a:pPr algn="l">
              <a:spcBef>
                <a:spcPts val="0"/>
              </a:spcBef>
              <a:spcAft>
                <a:spcPts val="200"/>
              </a:spcAft>
            </a:pPr>
            <a:r>
              <a:rPr lang="fr-FR" sz="1200" b="0" i="0" noProof="0" dirty="0">
                <a:solidFill>
                  <a:srgbClr val="FFFFFF"/>
                </a:solidFill>
                <a:latin typeface="Barlow"/>
              </a:rPr>
              <a:t>•  Format permettant la conservation et la reproduction (PDF daté et versionné)</a:t>
            </a:r>
          </a:p>
        </p:txBody>
      </p:sp>
      <p:sp>
        <p:nvSpPr>
          <p:cNvPr id="9" name="Rectangle 8"/>
          <p:cNvSpPr/>
          <p:nvPr/>
        </p:nvSpPr>
        <p:spPr>
          <a:xfrm>
            <a:off x="502920" y="4370832"/>
            <a:ext cx="10881360" cy="100584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2000" noProof="0" dirty="0"/>
          </a:p>
        </p:txBody>
      </p:sp>
      <p:sp>
        <p:nvSpPr>
          <p:cNvPr id="10" name="Rectangle 9"/>
          <p:cNvSpPr/>
          <p:nvPr/>
        </p:nvSpPr>
        <p:spPr>
          <a:xfrm>
            <a:off x="502920" y="4370832"/>
            <a:ext cx="68580" cy="100584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685800" y="4522887"/>
            <a:ext cx="10588752"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AF282C"/>
                </a:solidFill>
                <a:latin typeface="Barlow"/>
              </a:rPr>
              <a:t>Le retournement — </a:t>
            </a:r>
            <a:r>
              <a:rPr lang="fr-FR" sz="1400" b="0" i="0" noProof="0" dirty="0">
                <a:solidFill>
                  <a:srgbClr val="4B3C3C"/>
                </a:solidFill>
                <a:latin typeface="Barlow"/>
              </a:rPr>
              <a:t>vos CGU peuvent aussi être retournées contre vous. Le 12 décembre 2024, la cour s'est appuyée sur les articles 11 et 13 des conditions générales d'une plateforme pour caractériser un rôle actif excluant le statut d'hébergeur : </a:t>
            </a:r>
            <a:r>
              <a:rPr lang="fr-FR" sz="1400" i="0" noProof="0" dirty="0">
                <a:solidFill>
                  <a:srgbClr val="4B3C3C"/>
                </a:solidFill>
                <a:latin typeface="Barlow"/>
              </a:rPr>
              <a:t>toute faculté de contrôle que vous stipulez vous sera opposée</a:t>
            </a:r>
            <a:r>
              <a:rPr lang="fr-FR" sz="1400" b="0" i="0" noProof="0" dirty="0">
                <a:solidFill>
                  <a:srgbClr val="4B3C3C"/>
                </a:solidFill>
                <a:latin typeface="Barlow"/>
              </a:rPr>
              <a:t>. </a:t>
            </a:r>
          </a:p>
        </p:txBody>
      </p:sp>
      <p:sp>
        <p:nvSpPr>
          <p:cNvPr id="12" name="Right Arrow 11"/>
          <p:cNvSpPr/>
          <p:nvPr/>
        </p:nvSpPr>
        <p:spPr>
          <a:xfrm>
            <a:off x="502920" y="558241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TextBox 12"/>
          <p:cNvSpPr txBox="1"/>
          <p:nvPr/>
        </p:nvSpPr>
        <p:spPr>
          <a:xfrm>
            <a:off x="813816" y="5495544"/>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Archiver chaque version des CGU/CGV avec sa date d'entrée en vigueur et le journal des acceptations.</a:t>
            </a:r>
          </a:p>
        </p:txBody>
      </p:sp>
      <p:sp>
        <p:nvSpPr>
          <p:cNvPr id="14" name="TextBox 13"/>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Code civil, art. 1119 et 1127-1 ; règlement (UE) 2022/2065 (DSA).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384048" y="1060704"/>
            <a:ext cx="10515600" cy="486287"/>
          </a:xfrm>
          <a:prstGeom prst="rect">
            <a:avLst/>
          </a:prstGeom>
          <a:noFill/>
        </p:spPr>
        <p:txBody>
          <a:bodyPr wrap="square" lIns="45720" tIns="27432" rIns="45720" bIns="27432" anchor="t">
            <a:spAutoFit/>
          </a:bodyPr>
          <a:lstStyle/>
          <a:p>
            <a:pPr algn="l">
              <a:spcBef>
                <a:spcPts val="0"/>
              </a:spcBef>
              <a:spcAft>
                <a:spcPts val="400"/>
              </a:spcAft>
            </a:pPr>
            <a:r>
              <a:rPr lang="fr-FR" sz="2800" b="1" i="0" noProof="0" dirty="0">
                <a:solidFill>
                  <a:srgbClr val="FFCD00"/>
                </a:solidFill>
                <a:latin typeface="Barlow Condensed ExtraBold"/>
              </a:rPr>
              <a:t>CGV : DIX BLOCS À </a:t>
            </a:r>
            <a:r>
              <a:rPr lang="fr-FR" sz="2800" b="1" noProof="0" dirty="0">
                <a:solidFill>
                  <a:srgbClr val="FFCD00"/>
                </a:solidFill>
                <a:latin typeface="Barlow Condensed ExtraBold"/>
              </a:rPr>
              <a:t>MAITRISER</a:t>
            </a:r>
            <a:endParaRPr lang="fr-FR" sz="2800" b="1" i="0" noProof="0" dirty="0">
              <a:solidFill>
                <a:srgbClr val="FFCD00"/>
              </a:solidFill>
              <a:latin typeface="Barlow Condensed ExtraBold"/>
            </a:endParaRPr>
          </a:p>
        </p:txBody>
      </p:sp>
      <p:sp>
        <p:nvSpPr>
          <p:cNvPr id="5" name="Rectangle 4"/>
          <p:cNvSpPr/>
          <p:nvPr/>
        </p:nvSpPr>
        <p:spPr>
          <a:xfrm>
            <a:off x="502920" y="1627632"/>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6" name="Rectangle 5"/>
          <p:cNvSpPr/>
          <p:nvPr/>
        </p:nvSpPr>
        <p:spPr>
          <a:xfrm>
            <a:off x="502920" y="1627632"/>
            <a:ext cx="64008" cy="62179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7" name="TextBox 6"/>
          <p:cNvSpPr txBox="1"/>
          <p:nvPr/>
        </p:nvSpPr>
        <p:spPr>
          <a:xfrm>
            <a:off x="667512" y="1673584"/>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1 · Identification du vendeur</a:t>
            </a:r>
          </a:p>
          <a:p>
            <a:pPr algn="l">
              <a:spcBef>
                <a:spcPts val="0"/>
              </a:spcBef>
              <a:spcAft>
                <a:spcPts val="400"/>
              </a:spcAft>
            </a:pPr>
            <a:r>
              <a:rPr lang="fr-FR" sz="1200" b="0" i="0" noProof="0" dirty="0">
                <a:solidFill>
                  <a:srgbClr val="7A6F6F"/>
                </a:solidFill>
                <a:latin typeface="Barlow"/>
              </a:rPr>
              <a:t>Raison sociale, RCS, contact, IDU</a:t>
            </a:r>
          </a:p>
        </p:txBody>
      </p:sp>
      <p:sp>
        <p:nvSpPr>
          <p:cNvPr id="8" name="Rectangle 7"/>
          <p:cNvSpPr/>
          <p:nvPr/>
        </p:nvSpPr>
        <p:spPr>
          <a:xfrm>
            <a:off x="6035040" y="1627632"/>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9" name="Rectangle 8"/>
          <p:cNvSpPr/>
          <p:nvPr/>
        </p:nvSpPr>
        <p:spPr>
          <a:xfrm>
            <a:off x="6035040" y="1627632"/>
            <a:ext cx="64008" cy="62179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0" name="TextBox 9"/>
          <p:cNvSpPr txBox="1"/>
          <p:nvPr/>
        </p:nvSpPr>
        <p:spPr>
          <a:xfrm>
            <a:off x="6199631" y="1673584"/>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2 · Champ d'application</a:t>
            </a:r>
          </a:p>
          <a:p>
            <a:pPr algn="l">
              <a:spcBef>
                <a:spcPts val="0"/>
              </a:spcBef>
              <a:spcAft>
                <a:spcPts val="400"/>
              </a:spcAft>
            </a:pPr>
            <a:r>
              <a:rPr lang="fr-FR" sz="1200" b="0" i="0" noProof="0" dirty="0">
                <a:solidFill>
                  <a:srgbClr val="7A6F6F"/>
                </a:solidFill>
                <a:latin typeface="Barlow"/>
              </a:rPr>
              <a:t>BtoC / BtoB, produits concernés, date de version</a:t>
            </a:r>
          </a:p>
        </p:txBody>
      </p:sp>
      <p:sp>
        <p:nvSpPr>
          <p:cNvPr id="11" name="Rectangle 10"/>
          <p:cNvSpPr/>
          <p:nvPr/>
        </p:nvSpPr>
        <p:spPr>
          <a:xfrm>
            <a:off x="502920" y="2350008"/>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2" name="Rectangle 11"/>
          <p:cNvSpPr/>
          <p:nvPr/>
        </p:nvSpPr>
        <p:spPr>
          <a:xfrm>
            <a:off x="502920" y="2350008"/>
            <a:ext cx="64008" cy="621792"/>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3" name="TextBox 12"/>
          <p:cNvSpPr txBox="1"/>
          <p:nvPr/>
        </p:nvSpPr>
        <p:spPr>
          <a:xfrm>
            <a:off x="667512" y="2395960"/>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3 · Processus de commande</a:t>
            </a:r>
          </a:p>
          <a:p>
            <a:pPr algn="l">
              <a:spcBef>
                <a:spcPts val="0"/>
              </a:spcBef>
              <a:spcAft>
                <a:spcPts val="400"/>
              </a:spcAft>
            </a:pPr>
            <a:r>
              <a:rPr lang="fr-FR" sz="1200" b="0" i="0" noProof="0" dirty="0">
                <a:solidFill>
                  <a:srgbClr val="7A6F6F"/>
                </a:solidFill>
                <a:latin typeface="Barlow"/>
              </a:rPr>
              <a:t>Étapes, correction des erreurs, langues, archivage</a:t>
            </a:r>
          </a:p>
        </p:txBody>
      </p:sp>
      <p:sp>
        <p:nvSpPr>
          <p:cNvPr id="14" name="Rectangle 13"/>
          <p:cNvSpPr/>
          <p:nvPr/>
        </p:nvSpPr>
        <p:spPr>
          <a:xfrm>
            <a:off x="6035040" y="2350008"/>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5" name="Rectangle 14"/>
          <p:cNvSpPr/>
          <p:nvPr/>
        </p:nvSpPr>
        <p:spPr>
          <a:xfrm>
            <a:off x="6035040" y="2350008"/>
            <a:ext cx="64008" cy="621792"/>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6" name="TextBox 15"/>
          <p:cNvSpPr txBox="1"/>
          <p:nvPr/>
        </p:nvSpPr>
        <p:spPr>
          <a:xfrm>
            <a:off x="6199631" y="2395960"/>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4 · Prix</a:t>
            </a:r>
          </a:p>
          <a:p>
            <a:pPr algn="l">
              <a:spcBef>
                <a:spcPts val="0"/>
              </a:spcBef>
              <a:spcAft>
                <a:spcPts val="400"/>
              </a:spcAft>
            </a:pPr>
            <a:r>
              <a:rPr lang="fr-FR" sz="1200" b="0" i="0" noProof="0" dirty="0">
                <a:solidFill>
                  <a:srgbClr val="7A6F6F"/>
                </a:solidFill>
                <a:latin typeface="Barlow"/>
              </a:rPr>
              <a:t>TTC, frais accessoires, modalités de calcul</a:t>
            </a:r>
          </a:p>
        </p:txBody>
      </p:sp>
      <p:sp>
        <p:nvSpPr>
          <p:cNvPr id="17" name="Rectangle 16"/>
          <p:cNvSpPr/>
          <p:nvPr/>
        </p:nvSpPr>
        <p:spPr>
          <a:xfrm>
            <a:off x="502920" y="3072384"/>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8" name="Rectangle 17"/>
          <p:cNvSpPr/>
          <p:nvPr/>
        </p:nvSpPr>
        <p:spPr>
          <a:xfrm>
            <a:off x="502920" y="3072384"/>
            <a:ext cx="64008" cy="621792"/>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9" name="TextBox 18"/>
          <p:cNvSpPr txBox="1"/>
          <p:nvPr/>
        </p:nvSpPr>
        <p:spPr>
          <a:xfrm>
            <a:off x="667512" y="3118336"/>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5 · Paiement</a:t>
            </a:r>
          </a:p>
          <a:p>
            <a:pPr algn="l">
              <a:spcBef>
                <a:spcPts val="0"/>
              </a:spcBef>
              <a:spcAft>
                <a:spcPts val="400"/>
              </a:spcAft>
            </a:pPr>
            <a:r>
              <a:rPr lang="fr-FR" sz="1200" b="0" i="0" noProof="0" dirty="0">
                <a:solidFill>
                  <a:srgbClr val="7A6F6F"/>
                </a:solidFill>
                <a:latin typeface="Barlow"/>
              </a:rPr>
              <a:t>Moyens acceptés, moment de l'encaissement, sécurité</a:t>
            </a:r>
          </a:p>
        </p:txBody>
      </p:sp>
      <p:sp>
        <p:nvSpPr>
          <p:cNvPr id="20" name="Rectangle 19"/>
          <p:cNvSpPr/>
          <p:nvPr/>
        </p:nvSpPr>
        <p:spPr>
          <a:xfrm>
            <a:off x="6035040" y="3072384"/>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1" name="Rectangle 20"/>
          <p:cNvSpPr/>
          <p:nvPr/>
        </p:nvSpPr>
        <p:spPr>
          <a:xfrm>
            <a:off x="6035040" y="3072384"/>
            <a:ext cx="64008" cy="621792"/>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2" name="TextBox 21"/>
          <p:cNvSpPr txBox="1"/>
          <p:nvPr/>
        </p:nvSpPr>
        <p:spPr>
          <a:xfrm>
            <a:off x="6199631" y="3118336"/>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6 · Livraison</a:t>
            </a:r>
          </a:p>
          <a:p>
            <a:pPr algn="l">
              <a:spcBef>
                <a:spcPts val="0"/>
              </a:spcBef>
              <a:spcAft>
                <a:spcPts val="400"/>
              </a:spcAft>
            </a:pPr>
            <a:r>
              <a:rPr lang="fr-FR" sz="1200" b="0" i="0" noProof="0" dirty="0">
                <a:solidFill>
                  <a:srgbClr val="7A6F6F"/>
                </a:solidFill>
                <a:latin typeface="Barlow"/>
              </a:rPr>
              <a:t>Zones, délais, frais, transfert de risque, retard</a:t>
            </a:r>
          </a:p>
        </p:txBody>
      </p:sp>
      <p:sp>
        <p:nvSpPr>
          <p:cNvPr id="23" name="Rectangle 22"/>
          <p:cNvSpPr/>
          <p:nvPr/>
        </p:nvSpPr>
        <p:spPr>
          <a:xfrm>
            <a:off x="502920" y="3794760"/>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4" name="Rectangle 23"/>
          <p:cNvSpPr/>
          <p:nvPr/>
        </p:nvSpPr>
        <p:spPr>
          <a:xfrm>
            <a:off x="502920" y="3794760"/>
            <a:ext cx="64008" cy="621792"/>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5" name="TextBox 24"/>
          <p:cNvSpPr txBox="1"/>
          <p:nvPr/>
        </p:nvSpPr>
        <p:spPr>
          <a:xfrm>
            <a:off x="667512" y="3840712"/>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7 · Rétractation</a:t>
            </a:r>
          </a:p>
          <a:p>
            <a:pPr algn="l">
              <a:spcBef>
                <a:spcPts val="0"/>
              </a:spcBef>
              <a:spcAft>
                <a:spcPts val="400"/>
              </a:spcAft>
            </a:pPr>
            <a:r>
              <a:rPr lang="fr-FR" sz="1200" b="0" i="0" noProof="0" dirty="0">
                <a:solidFill>
                  <a:srgbClr val="7A6F6F"/>
                </a:solidFill>
                <a:latin typeface="Barlow"/>
              </a:rPr>
              <a:t>Délais, modalités, exceptions, formulaire type</a:t>
            </a:r>
          </a:p>
        </p:txBody>
      </p:sp>
      <p:sp>
        <p:nvSpPr>
          <p:cNvPr id="26" name="Rectangle 25"/>
          <p:cNvSpPr/>
          <p:nvPr/>
        </p:nvSpPr>
        <p:spPr>
          <a:xfrm>
            <a:off x="6035040" y="3794760"/>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7" name="Rectangle 26"/>
          <p:cNvSpPr/>
          <p:nvPr/>
        </p:nvSpPr>
        <p:spPr>
          <a:xfrm>
            <a:off x="6035040" y="3794760"/>
            <a:ext cx="64008" cy="621792"/>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8" name="TextBox 27"/>
          <p:cNvSpPr txBox="1"/>
          <p:nvPr/>
        </p:nvSpPr>
        <p:spPr>
          <a:xfrm>
            <a:off x="6199631" y="3840712"/>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8 · Garanties légales</a:t>
            </a:r>
          </a:p>
          <a:p>
            <a:pPr algn="l">
              <a:spcBef>
                <a:spcPts val="0"/>
              </a:spcBef>
              <a:spcAft>
                <a:spcPts val="400"/>
              </a:spcAft>
            </a:pPr>
            <a:r>
              <a:rPr lang="fr-FR" sz="1200" b="0" i="0" noProof="0" dirty="0">
                <a:solidFill>
                  <a:srgbClr val="7A6F6F"/>
                </a:solidFill>
                <a:latin typeface="Barlow"/>
              </a:rPr>
              <a:t>Conformité et vices cachés, mise en œuvre</a:t>
            </a:r>
          </a:p>
        </p:txBody>
      </p:sp>
      <p:sp>
        <p:nvSpPr>
          <p:cNvPr id="29" name="Rectangle 28"/>
          <p:cNvSpPr/>
          <p:nvPr/>
        </p:nvSpPr>
        <p:spPr>
          <a:xfrm>
            <a:off x="502920" y="4517136"/>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30" name="Rectangle 29"/>
          <p:cNvSpPr/>
          <p:nvPr/>
        </p:nvSpPr>
        <p:spPr>
          <a:xfrm>
            <a:off x="502920" y="4517136"/>
            <a:ext cx="64008" cy="621792"/>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31" name="TextBox 30"/>
          <p:cNvSpPr txBox="1"/>
          <p:nvPr/>
        </p:nvSpPr>
        <p:spPr>
          <a:xfrm>
            <a:off x="667512" y="4563088"/>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9 · Responsabilité &amp; force majeure</a:t>
            </a:r>
          </a:p>
          <a:p>
            <a:pPr algn="l">
              <a:spcBef>
                <a:spcPts val="0"/>
              </a:spcBef>
              <a:spcAft>
                <a:spcPts val="400"/>
              </a:spcAft>
            </a:pPr>
            <a:r>
              <a:rPr lang="fr-FR" sz="1200" b="0" i="0" noProof="0" dirty="0">
                <a:solidFill>
                  <a:srgbClr val="7A6F6F"/>
                </a:solidFill>
                <a:latin typeface="Barlow"/>
              </a:rPr>
              <a:t>Périmètre, limites admissibles</a:t>
            </a:r>
          </a:p>
        </p:txBody>
      </p:sp>
      <p:sp>
        <p:nvSpPr>
          <p:cNvPr id="32" name="Rectangle 31"/>
          <p:cNvSpPr/>
          <p:nvPr/>
        </p:nvSpPr>
        <p:spPr>
          <a:xfrm>
            <a:off x="6035040" y="4517136"/>
            <a:ext cx="5303520" cy="62179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33" name="Rectangle 32"/>
          <p:cNvSpPr/>
          <p:nvPr/>
        </p:nvSpPr>
        <p:spPr>
          <a:xfrm>
            <a:off x="6035040" y="4517136"/>
            <a:ext cx="64008" cy="621792"/>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34" name="TextBox 33"/>
          <p:cNvSpPr txBox="1"/>
          <p:nvPr/>
        </p:nvSpPr>
        <p:spPr>
          <a:xfrm>
            <a:off x="6199631" y="4563088"/>
            <a:ext cx="5029200" cy="529889"/>
          </a:xfrm>
          <a:prstGeom prst="rect">
            <a:avLst/>
          </a:prstGeom>
          <a:noFill/>
        </p:spPr>
        <p:txBody>
          <a:bodyPr wrap="square" lIns="45720" tIns="27432" rIns="45720" bIns="27432" anchor="ctr">
            <a:spAutoFit/>
          </a:bodyPr>
          <a:lstStyle/>
          <a:p>
            <a:pPr algn="l">
              <a:spcBef>
                <a:spcPts val="0"/>
              </a:spcBef>
              <a:spcAft>
                <a:spcPts val="100"/>
              </a:spcAft>
            </a:pPr>
            <a:r>
              <a:rPr lang="fr-FR" b="1" i="0" noProof="0" dirty="0">
                <a:solidFill>
                  <a:srgbClr val="4B3C3C"/>
                </a:solidFill>
                <a:latin typeface="Barlow"/>
              </a:rPr>
              <a:t>10 · Litiges</a:t>
            </a:r>
          </a:p>
          <a:p>
            <a:pPr algn="l">
              <a:spcBef>
                <a:spcPts val="0"/>
              </a:spcBef>
              <a:spcAft>
                <a:spcPts val="400"/>
              </a:spcAft>
            </a:pPr>
            <a:r>
              <a:rPr lang="fr-FR" sz="1200" b="0" i="0" noProof="0" dirty="0">
                <a:solidFill>
                  <a:srgbClr val="7A6F6F"/>
                </a:solidFill>
                <a:latin typeface="Barlow"/>
              </a:rPr>
              <a:t>Médiateur de la consommation, plateforme RLL, droit applicable</a:t>
            </a:r>
          </a:p>
        </p:txBody>
      </p:sp>
      <p:sp>
        <p:nvSpPr>
          <p:cNvPr id="35" name="Rectangle 34"/>
          <p:cNvSpPr/>
          <p:nvPr/>
        </p:nvSpPr>
        <p:spPr>
          <a:xfrm>
            <a:off x="502920" y="5349240"/>
            <a:ext cx="9689982" cy="621792"/>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6" name="Rectangle 35"/>
          <p:cNvSpPr/>
          <p:nvPr/>
        </p:nvSpPr>
        <p:spPr>
          <a:xfrm>
            <a:off x="502920" y="5349240"/>
            <a:ext cx="64008" cy="621792"/>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7" name="TextBox 36"/>
          <p:cNvSpPr txBox="1"/>
          <p:nvPr/>
        </p:nvSpPr>
        <p:spPr>
          <a:xfrm>
            <a:off x="685800" y="5439576"/>
            <a:ext cx="9507102" cy="486287"/>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Attention à la copie : </a:t>
            </a:r>
            <a:r>
              <a:rPr lang="fr-FR" sz="1400" b="0" i="0" noProof="0" dirty="0">
                <a:solidFill>
                  <a:srgbClr val="4B3C3C"/>
                </a:solidFill>
                <a:latin typeface="Barlow"/>
              </a:rPr>
              <a:t>reprendre les CGV d'un concurrent expose à une condamnation dont le préjudice s'évalue sur l'économie ainsi réalisée (Cass. com., 12 févr. 2020 — 300 000 €).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88103" y="1108494"/>
            <a:ext cx="10515600" cy="486287"/>
          </a:xfrm>
          <a:prstGeom prst="rect">
            <a:avLst/>
          </a:prstGeom>
          <a:noFill/>
        </p:spPr>
        <p:txBody>
          <a:bodyPr wrap="square" lIns="45720" tIns="27432" rIns="45720" bIns="27432" anchor="t">
            <a:spAutoFit/>
          </a:bodyPr>
          <a:lstStyle/>
          <a:p>
            <a:pPr algn="l">
              <a:spcBef>
                <a:spcPts val="0"/>
              </a:spcBef>
              <a:spcAft>
                <a:spcPts val="400"/>
              </a:spcAft>
            </a:pPr>
            <a:r>
              <a:rPr lang="fr-FR" sz="2800" b="1" i="0" noProof="0" dirty="0">
                <a:solidFill>
                  <a:srgbClr val="FFCD00"/>
                </a:solidFill>
                <a:latin typeface="Barlow Condensed ExtraBold"/>
              </a:rPr>
              <a:t>FOCUS CGV : LA POLITIQUE DE LIVRAISON</a:t>
            </a:r>
          </a:p>
        </p:txBody>
      </p:sp>
      <p:graphicFrame>
        <p:nvGraphicFramePr>
          <p:cNvPr id="5" name="Table 4"/>
          <p:cNvGraphicFramePr>
            <a:graphicFrameLocks noGrp="1"/>
          </p:cNvGraphicFramePr>
          <p:nvPr>
            <p:extLst>
              <p:ext uri="{D42A27DB-BD31-4B8C-83A1-F6EECF244321}">
                <p14:modId xmlns:p14="http://schemas.microsoft.com/office/powerpoint/2010/main" val="2981592686"/>
              </p:ext>
            </p:extLst>
          </p:nvPr>
        </p:nvGraphicFramePr>
        <p:xfrm>
          <a:off x="502920" y="1627632"/>
          <a:ext cx="10881360" cy="2743200"/>
        </p:xfrm>
        <a:graphic>
          <a:graphicData uri="http://schemas.openxmlformats.org/drawingml/2006/table">
            <a:tbl>
              <a:tblPr bandRow="1">
                <a:tableStyleId>{5C22544A-7EE6-4342-B048-85BDC9FD1C3A}</a:tableStyleId>
              </a:tblPr>
              <a:tblGrid>
                <a:gridCol w="246888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329184">
                <a:tc>
                  <a:txBody>
                    <a:bodyPr/>
                    <a:lstStyle/>
                    <a:p>
                      <a:r>
                        <a:rPr lang="fr-FR" sz="1400" b="1" i="0" noProof="0" dirty="0">
                          <a:solidFill>
                            <a:srgbClr val="FFFFFF"/>
                          </a:solidFill>
                          <a:latin typeface="Barlow"/>
                        </a:rPr>
                        <a:t>Sujet</a:t>
                      </a:r>
                    </a:p>
                  </a:txBody>
                  <a:tcPr marL="64008" marR="64008" marT="27432" marB="27432" anchor="ctr">
                    <a:solidFill>
                      <a:srgbClr val="4B3C3C"/>
                    </a:solidFill>
                  </a:tcPr>
                </a:tc>
                <a:tc>
                  <a:txBody>
                    <a:bodyPr/>
                    <a:lstStyle/>
                    <a:p>
                      <a:r>
                        <a:rPr lang="fr-FR" sz="1400" b="1" i="0" noProof="0" dirty="0">
                          <a:solidFill>
                            <a:srgbClr val="FFFFFF"/>
                          </a:solidFill>
                          <a:latin typeface="Barlow"/>
                        </a:rPr>
                        <a:t>Ce que les CGV doivent prévoir</a:t>
                      </a:r>
                    </a:p>
                  </a:txBody>
                  <a:tcPr marL="64008" marR="64008" marT="27432" marB="27432" anchor="ctr">
                    <a:solidFill>
                      <a:srgbClr val="4B3C3C"/>
                    </a:solidFill>
                  </a:tcPr>
                </a:tc>
                <a:tc>
                  <a:txBody>
                    <a:bodyPr/>
                    <a:lstStyle/>
                    <a:p>
                      <a:r>
                        <a:rPr lang="fr-FR" sz="1400" b="1" i="0" noProof="0" dirty="0">
                          <a:solidFill>
                            <a:srgbClr val="FFFFFF"/>
                          </a:solidFill>
                          <a:latin typeface="Barlow"/>
                        </a:rPr>
                        <a:t>Le risque si c'est absent</a:t>
                      </a:r>
                    </a:p>
                  </a:txBody>
                  <a:tcPr marL="64008" marR="64008" marT="27432" marB="27432" anchor="ctr">
                    <a:solidFill>
                      <a:srgbClr val="4B3C3C"/>
                    </a:solidFill>
                  </a:tcPr>
                </a:tc>
                <a:extLst>
                  <a:ext uri="{0D108BD9-81ED-4DB2-BD59-A6C34878D82A}">
                    <a16:rowId xmlns:a16="http://schemas.microsoft.com/office/drawing/2014/main" val="10000"/>
                  </a:ext>
                </a:extLst>
              </a:tr>
              <a:tr h="402336">
                <a:tc>
                  <a:txBody>
                    <a:bodyPr/>
                    <a:lstStyle/>
                    <a:p>
                      <a:r>
                        <a:rPr lang="fr-FR" sz="1200" b="1" i="0" noProof="0" dirty="0">
                          <a:solidFill>
                            <a:srgbClr val="4B3C3C"/>
                          </a:solidFill>
                          <a:latin typeface="Barlow"/>
                        </a:rPr>
                        <a:t>Zone de livraison</a:t>
                      </a:r>
                    </a:p>
                  </a:txBody>
                  <a:tcPr marL="64008" marR="64008" marT="27432" marB="27432" anchor="ctr">
                    <a:solidFill>
                      <a:srgbClr val="FFFFFF"/>
                    </a:solidFill>
                  </a:tcPr>
                </a:tc>
                <a:tc>
                  <a:txBody>
                    <a:bodyPr/>
                    <a:lstStyle/>
                    <a:p>
                      <a:r>
                        <a:rPr lang="fr-FR" sz="1200" b="0" i="0" noProof="0" dirty="0">
                          <a:solidFill>
                            <a:srgbClr val="4B3C3C"/>
                          </a:solidFill>
                          <a:latin typeface="Barlow"/>
                        </a:rPr>
                        <a:t>Pays et territoires desservis, exclusions explicites</a:t>
                      </a:r>
                    </a:p>
                  </a:txBody>
                  <a:tcPr marL="64008" marR="64008" marT="27432" marB="27432" anchor="ctr">
                    <a:solidFill>
                      <a:srgbClr val="FFFFFF"/>
                    </a:solidFill>
                  </a:tcPr>
                </a:tc>
                <a:tc>
                  <a:txBody>
                    <a:bodyPr/>
                    <a:lstStyle/>
                    <a:p>
                      <a:r>
                        <a:rPr lang="fr-FR" sz="1200" b="0" i="0" noProof="0" dirty="0">
                          <a:solidFill>
                            <a:srgbClr val="4B3C3C"/>
                          </a:solidFill>
                          <a:latin typeface="Barlow"/>
                        </a:rPr>
                        <a:t>Commande impossible à honorer</a:t>
                      </a:r>
                    </a:p>
                  </a:txBody>
                  <a:tcPr marL="64008" marR="64008" marT="27432" marB="27432" anchor="ctr">
                    <a:solidFill>
                      <a:srgbClr val="FFFFFF"/>
                    </a:solidFill>
                  </a:tcPr>
                </a:tc>
                <a:extLst>
                  <a:ext uri="{0D108BD9-81ED-4DB2-BD59-A6C34878D82A}">
                    <a16:rowId xmlns:a16="http://schemas.microsoft.com/office/drawing/2014/main" val="10001"/>
                  </a:ext>
                </a:extLst>
              </a:tr>
              <a:tr h="402336">
                <a:tc>
                  <a:txBody>
                    <a:bodyPr/>
                    <a:lstStyle/>
                    <a:p>
                      <a:r>
                        <a:rPr lang="fr-FR" sz="1200" b="1" i="0" noProof="0" dirty="0">
                          <a:solidFill>
                            <a:srgbClr val="4B3C3C"/>
                          </a:solidFill>
                          <a:latin typeface="Barlow"/>
                        </a:rPr>
                        <a:t>Délai</a:t>
                      </a:r>
                    </a:p>
                  </a:txBody>
                  <a:tcPr marL="64008" marR="64008" marT="27432" marB="27432" anchor="ctr">
                    <a:solidFill>
                      <a:srgbClr val="F2F0EC"/>
                    </a:solidFill>
                  </a:tcPr>
                </a:tc>
                <a:tc>
                  <a:txBody>
                    <a:bodyPr/>
                    <a:lstStyle/>
                    <a:p>
                      <a:r>
                        <a:rPr lang="fr-FR" sz="1200" b="0" i="0" noProof="0" dirty="0">
                          <a:solidFill>
                            <a:srgbClr val="4B3C3C"/>
                          </a:solidFill>
                          <a:latin typeface="Barlow"/>
                        </a:rPr>
                        <a:t>Date ou délai précis ; à défaut, 30 jours maximum en BtoC</a:t>
                      </a:r>
                    </a:p>
                  </a:txBody>
                  <a:tcPr marL="64008" marR="64008" marT="27432" marB="27432" anchor="ctr">
                    <a:solidFill>
                      <a:srgbClr val="F2F0EC"/>
                    </a:solidFill>
                  </a:tcPr>
                </a:tc>
                <a:tc>
                  <a:txBody>
                    <a:bodyPr/>
                    <a:lstStyle/>
                    <a:p>
                      <a:r>
                        <a:rPr lang="fr-FR" sz="1200" b="0" i="0" noProof="0" dirty="0">
                          <a:solidFill>
                            <a:srgbClr val="4B3C3C"/>
                          </a:solidFill>
                          <a:latin typeface="Barlow"/>
                        </a:rPr>
                        <a:t>Résolution du contrat et remboursement</a:t>
                      </a:r>
                    </a:p>
                  </a:txBody>
                  <a:tcPr marL="64008" marR="64008" marT="27432" marB="27432" anchor="ctr">
                    <a:solidFill>
                      <a:srgbClr val="F2F0EC"/>
                    </a:solidFill>
                  </a:tcPr>
                </a:tc>
                <a:extLst>
                  <a:ext uri="{0D108BD9-81ED-4DB2-BD59-A6C34878D82A}">
                    <a16:rowId xmlns:a16="http://schemas.microsoft.com/office/drawing/2014/main" val="10002"/>
                  </a:ext>
                </a:extLst>
              </a:tr>
              <a:tr h="402336">
                <a:tc>
                  <a:txBody>
                    <a:bodyPr/>
                    <a:lstStyle/>
                    <a:p>
                      <a:r>
                        <a:rPr lang="fr-FR" sz="1200" b="1" i="0" noProof="0" dirty="0">
                          <a:solidFill>
                            <a:srgbClr val="4B3C3C"/>
                          </a:solidFill>
                          <a:latin typeface="Barlow"/>
                        </a:rPr>
                        <a:t>Frais</a:t>
                      </a:r>
                    </a:p>
                  </a:txBody>
                  <a:tcPr marL="64008" marR="64008" marT="27432" marB="27432" anchor="ctr">
                    <a:solidFill>
                      <a:srgbClr val="FFFFFF"/>
                    </a:solidFill>
                  </a:tcPr>
                </a:tc>
                <a:tc>
                  <a:txBody>
                    <a:bodyPr/>
                    <a:lstStyle/>
                    <a:p>
                      <a:r>
                        <a:rPr lang="fr-FR" sz="1200" b="0" i="0" noProof="0" dirty="0">
                          <a:solidFill>
                            <a:srgbClr val="4B3C3C"/>
                          </a:solidFill>
                          <a:latin typeface="Barlow"/>
                        </a:rPr>
                        <a:t>Montant par mode de livraison, affiché avant validation</a:t>
                      </a:r>
                    </a:p>
                  </a:txBody>
                  <a:tcPr marL="64008" marR="64008" marT="27432" marB="27432" anchor="ctr">
                    <a:solidFill>
                      <a:srgbClr val="FFFFFF"/>
                    </a:solidFill>
                  </a:tcPr>
                </a:tc>
                <a:tc>
                  <a:txBody>
                    <a:bodyPr/>
                    <a:lstStyle/>
                    <a:p>
                      <a:r>
                        <a:rPr lang="fr-FR" sz="1200" b="0" i="0" noProof="0" dirty="0">
                          <a:solidFill>
                            <a:srgbClr val="4B3C3C"/>
                          </a:solidFill>
                          <a:latin typeface="Barlow"/>
                        </a:rPr>
                        <a:t>Pratique commerciale trompeuse</a:t>
                      </a:r>
                    </a:p>
                  </a:txBody>
                  <a:tcPr marL="64008" marR="64008" marT="27432" marB="27432" anchor="ctr">
                    <a:solidFill>
                      <a:srgbClr val="FFFFFF"/>
                    </a:solidFill>
                  </a:tcPr>
                </a:tc>
                <a:extLst>
                  <a:ext uri="{0D108BD9-81ED-4DB2-BD59-A6C34878D82A}">
                    <a16:rowId xmlns:a16="http://schemas.microsoft.com/office/drawing/2014/main" val="10003"/>
                  </a:ext>
                </a:extLst>
              </a:tr>
              <a:tr h="402336">
                <a:tc>
                  <a:txBody>
                    <a:bodyPr/>
                    <a:lstStyle/>
                    <a:p>
                      <a:r>
                        <a:rPr lang="fr-FR" sz="1200" b="1" i="0" noProof="0" dirty="0">
                          <a:solidFill>
                            <a:srgbClr val="4B3C3C"/>
                          </a:solidFill>
                          <a:latin typeface="Barlow"/>
                        </a:rPr>
                        <a:t>Transfert de risque</a:t>
                      </a:r>
                    </a:p>
                  </a:txBody>
                  <a:tcPr marL="64008" marR="64008" marT="27432" marB="27432" anchor="ctr">
                    <a:solidFill>
                      <a:srgbClr val="F2F0EC"/>
                    </a:solidFill>
                  </a:tcPr>
                </a:tc>
                <a:tc>
                  <a:txBody>
                    <a:bodyPr/>
                    <a:lstStyle/>
                    <a:p>
                      <a:r>
                        <a:rPr lang="fr-FR" sz="1200" b="0" i="0" noProof="0" dirty="0">
                          <a:solidFill>
                            <a:srgbClr val="4B3C3C"/>
                          </a:solidFill>
                          <a:latin typeface="Barlow"/>
                        </a:rPr>
                        <a:t>À la prise de possession physique par le client</a:t>
                      </a:r>
                    </a:p>
                  </a:txBody>
                  <a:tcPr marL="64008" marR="64008" marT="27432" marB="27432" anchor="ctr">
                    <a:solidFill>
                      <a:srgbClr val="F2F0EC"/>
                    </a:solidFill>
                  </a:tcPr>
                </a:tc>
                <a:tc>
                  <a:txBody>
                    <a:bodyPr/>
                    <a:lstStyle/>
                    <a:p>
                      <a:r>
                        <a:rPr lang="fr-FR" sz="1200" b="0" i="0" noProof="0" dirty="0">
                          <a:solidFill>
                            <a:srgbClr val="4B3C3C"/>
                          </a:solidFill>
                          <a:latin typeface="Barlow"/>
                        </a:rPr>
                        <a:t>Perte supportée à tort par le vendeur</a:t>
                      </a:r>
                    </a:p>
                  </a:txBody>
                  <a:tcPr marL="64008" marR="64008" marT="27432" marB="27432" anchor="ctr">
                    <a:solidFill>
                      <a:srgbClr val="F2F0EC"/>
                    </a:solidFill>
                  </a:tcPr>
                </a:tc>
                <a:extLst>
                  <a:ext uri="{0D108BD9-81ED-4DB2-BD59-A6C34878D82A}">
                    <a16:rowId xmlns:a16="http://schemas.microsoft.com/office/drawing/2014/main" val="10004"/>
                  </a:ext>
                </a:extLst>
              </a:tr>
              <a:tr h="402336">
                <a:tc>
                  <a:txBody>
                    <a:bodyPr/>
                    <a:lstStyle/>
                    <a:p>
                      <a:r>
                        <a:rPr lang="fr-FR" sz="1200" b="1" i="0" noProof="0" dirty="0">
                          <a:solidFill>
                            <a:srgbClr val="4B3C3C"/>
                          </a:solidFill>
                          <a:latin typeface="Barlow"/>
                        </a:rPr>
                        <a:t>Produit manquant</a:t>
                      </a:r>
                    </a:p>
                  </a:txBody>
                  <a:tcPr marL="64008" marR="64008" marT="27432" marB="27432" anchor="ctr">
                    <a:solidFill>
                      <a:srgbClr val="FFFFFF"/>
                    </a:solidFill>
                  </a:tcPr>
                </a:tc>
                <a:tc>
                  <a:txBody>
                    <a:bodyPr/>
                    <a:lstStyle/>
                    <a:p>
                      <a:r>
                        <a:rPr lang="fr-FR" sz="1200" b="0" i="0" noProof="0" dirty="0">
                          <a:solidFill>
                            <a:srgbClr val="4B3C3C"/>
                          </a:solidFill>
                          <a:latin typeface="Barlow"/>
                        </a:rPr>
                        <a:t>Livraison fractionnée possible, sans frais pour le client</a:t>
                      </a:r>
                    </a:p>
                  </a:txBody>
                  <a:tcPr marL="64008" marR="64008" marT="27432" marB="27432" anchor="ctr">
                    <a:solidFill>
                      <a:srgbClr val="FFFFFF"/>
                    </a:solidFill>
                  </a:tcPr>
                </a:tc>
                <a:tc>
                  <a:txBody>
                    <a:bodyPr/>
                    <a:lstStyle/>
                    <a:p>
                      <a:r>
                        <a:rPr lang="fr-FR" sz="1200" b="0" i="0" noProof="0" dirty="0">
                          <a:solidFill>
                            <a:srgbClr val="4B3C3C"/>
                          </a:solidFill>
                          <a:latin typeface="Barlow"/>
                        </a:rPr>
                        <a:t>Annulation subie et litige SAV</a:t>
                      </a:r>
                    </a:p>
                  </a:txBody>
                  <a:tcPr marL="64008" marR="64008" marT="27432" marB="27432" anchor="ctr">
                    <a:solidFill>
                      <a:srgbClr val="FFFFFF"/>
                    </a:solidFill>
                  </a:tcPr>
                </a:tc>
                <a:extLst>
                  <a:ext uri="{0D108BD9-81ED-4DB2-BD59-A6C34878D82A}">
                    <a16:rowId xmlns:a16="http://schemas.microsoft.com/office/drawing/2014/main" val="10005"/>
                  </a:ext>
                </a:extLst>
              </a:tr>
              <a:tr h="402336">
                <a:tc>
                  <a:txBody>
                    <a:bodyPr/>
                    <a:lstStyle/>
                    <a:p>
                      <a:r>
                        <a:rPr lang="fr-FR" sz="1200" b="1" i="0" noProof="0" dirty="0">
                          <a:solidFill>
                            <a:srgbClr val="4B3C3C"/>
                          </a:solidFill>
                          <a:latin typeface="Barlow"/>
                        </a:rPr>
                        <a:t>Retard</a:t>
                      </a:r>
                    </a:p>
                  </a:txBody>
                  <a:tcPr marL="64008" marR="64008" marT="27432" marB="27432" anchor="ctr">
                    <a:solidFill>
                      <a:srgbClr val="F2F0EC"/>
                    </a:solidFill>
                  </a:tcPr>
                </a:tc>
                <a:tc>
                  <a:txBody>
                    <a:bodyPr/>
                    <a:lstStyle/>
                    <a:p>
                      <a:r>
                        <a:rPr lang="fr-FR" sz="1200" b="0" i="0" noProof="0" dirty="0">
                          <a:solidFill>
                            <a:srgbClr val="4B3C3C"/>
                          </a:solidFill>
                          <a:latin typeface="Barlow"/>
                        </a:rPr>
                        <a:t>Procédure : mise en demeure, résolution, remboursement</a:t>
                      </a:r>
                    </a:p>
                  </a:txBody>
                  <a:tcPr marL="64008" marR="64008" marT="27432" marB="27432" anchor="ctr">
                    <a:solidFill>
                      <a:srgbClr val="F2F0EC"/>
                    </a:solidFill>
                  </a:tcPr>
                </a:tc>
                <a:tc>
                  <a:txBody>
                    <a:bodyPr/>
                    <a:lstStyle/>
                    <a:p>
                      <a:r>
                        <a:rPr lang="fr-FR" sz="1200" b="0" i="0" noProof="0" dirty="0">
                          <a:solidFill>
                            <a:srgbClr val="4B3C3C"/>
                          </a:solidFill>
                          <a:latin typeface="Barlow"/>
                        </a:rPr>
                        <a:t>Amende administrative jusqu'à 15 000 €</a:t>
                      </a:r>
                    </a:p>
                  </a:txBody>
                  <a:tcPr marL="64008" marR="64008" marT="27432" marB="27432" anchor="ctr">
                    <a:solidFill>
                      <a:srgbClr val="F2F0EC"/>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502920" y="4480560"/>
            <a:ext cx="10500783" cy="105156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a:off x="502920" y="4480560"/>
            <a:ext cx="68580" cy="105156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85800" y="4693467"/>
            <a:ext cx="10317903"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00A3E0"/>
                </a:solidFill>
                <a:latin typeface="Barlow"/>
              </a:rPr>
              <a:t>La question que tout le monde se pose — </a:t>
            </a:r>
            <a:r>
              <a:rPr lang="fr-FR" sz="1400" b="0" i="0" noProof="0" dirty="0">
                <a:solidFill>
                  <a:srgbClr val="4B3C3C"/>
                </a:solidFill>
                <a:latin typeface="Barlow"/>
              </a:rPr>
              <a:t>« un article manque, dois-je annuler toute la commande ? » Non : vous pouvez </a:t>
            </a:r>
            <a:r>
              <a:rPr lang="fr-FR" sz="1400" b="1" i="0" noProof="0" dirty="0">
                <a:solidFill>
                  <a:srgbClr val="4B3C3C"/>
                </a:solidFill>
                <a:latin typeface="Barlow"/>
              </a:rPr>
              <a:t>expédier la commande en plusieurs fois</a:t>
            </a:r>
            <a:r>
              <a:rPr lang="fr-FR" sz="1400" b="0" i="0" noProof="0" dirty="0">
                <a:solidFill>
                  <a:srgbClr val="4B3C3C"/>
                </a:solidFill>
                <a:latin typeface="Barlow"/>
              </a:rPr>
              <a:t>, à condition que ce fractionnement soit prévu dans vos CGV et qu'il ne génère </a:t>
            </a:r>
            <a:r>
              <a:rPr lang="fr-FR" sz="1400" b="1" i="0" noProof="0" dirty="0">
                <a:solidFill>
                  <a:srgbClr val="4B3C3C"/>
                </a:solidFill>
                <a:latin typeface="Barlow"/>
              </a:rPr>
              <a:t>aucun frais supplémentaire</a:t>
            </a:r>
            <a:r>
              <a:rPr lang="fr-FR" sz="1400" b="0" i="0" noProof="0" dirty="0">
                <a:solidFill>
                  <a:srgbClr val="4B3C3C"/>
                </a:solidFill>
                <a:latin typeface="Barlow"/>
              </a:rPr>
              <a:t> pour le client.</a:t>
            </a:r>
          </a:p>
        </p:txBody>
      </p:sp>
      <p:sp>
        <p:nvSpPr>
          <p:cNvPr id="9" name="Right Arrow 8"/>
          <p:cNvSpPr/>
          <p:nvPr/>
        </p:nvSpPr>
        <p:spPr>
          <a:xfrm>
            <a:off x="502920" y="5737859"/>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813816" y="5650992"/>
            <a:ext cx="9765579" cy="486287"/>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Prévoir la livraison fractionnée dans les CGV — et surveiller le délai de remboursement : tout retard majore de plein droit la somme due de 10 %, 20 % puis 50 % (art. L.241-4 C. conso.).</a:t>
            </a:r>
          </a:p>
        </p:txBody>
      </p:sp>
      <p:sp>
        <p:nvSpPr>
          <p:cNvPr id="11" name="TextBox 10"/>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Code de la consommation, art. L.216-1 à L.216-7, L.221-15 et L.241-4.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57200" y="1068174"/>
            <a:ext cx="10515600" cy="486287"/>
          </a:xfrm>
          <a:prstGeom prst="rect">
            <a:avLst/>
          </a:prstGeom>
          <a:noFill/>
        </p:spPr>
        <p:txBody>
          <a:bodyPr wrap="square" lIns="45720" tIns="27432" rIns="45720" bIns="27432" anchor="t">
            <a:spAutoFit/>
          </a:bodyPr>
          <a:lstStyle/>
          <a:p>
            <a:pPr algn="l">
              <a:spcBef>
                <a:spcPts val="0"/>
              </a:spcBef>
              <a:spcAft>
                <a:spcPts val="400"/>
              </a:spcAft>
            </a:pPr>
            <a:r>
              <a:rPr lang="fr-FR" sz="2800" b="1" i="0" noProof="0" dirty="0">
                <a:solidFill>
                  <a:srgbClr val="FFCD00"/>
                </a:solidFill>
                <a:latin typeface="Barlow Condensed ExtraBold"/>
              </a:rPr>
              <a:t>FOCUS CGV : RÉTRACTATION</a:t>
            </a:r>
          </a:p>
        </p:txBody>
      </p:sp>
      <p:sp>
        <p:nvSpPr>
          <p:cNvPr id="5" name="Chevron 4"/>
          <p:cNvSpPr/>
          <p:nvPr/>
        </p:nvSpPr>
        <p:spPr>
          <a:xfrm>
            <a:off x="502920" y="1645920"/>
            <a:ext cx="3794760" cy="960120"/>
          </a:xfrm>
          <a:prstGeom prst="chevron">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sz="2400" b="1" i="0" noProof="0" dirty="0">
                <a:solidFill>
                  <a:srgbClr val="FFFFFF"/>
                </a:solidFill>
                <a:latin typeface="Barlow"/>
              </a:rPr>
              <a:t>14 JOURS</a:t>
            </a:r>
          </a:p>
          <a:p>
            <a:pPr algn="ctr"/>
            <a:r>
              <a:rPr lang="fr-FR" sz="1200" b="0" i="0" noProof="0" dirty="0">
                <a:solidFill>
                  <a:srgbClr val="FFFFFF"/>
                </a:solidFill>
                <a:latin typeface="Barlow"/>
              </a:rPr>
              <a:t>pour décider
À compter de la réception du bien</a:t>
            </a:r>
          </a:p>
        </p:txBody>
      </p:sp>
      <p:sp>
        <p:nvSpPr>
          <p:cNvPr id="6" name="Chevron 5"/>
          <p:cNvSpPr/>
          <p:nvPr/>
        </p:nvSpPr>
        <p:spPr>
          <a:xfrm>
            <a:off x="4114800" y="1645920"/>
            <a:ext cx="3794760" cy="960120"/>
          </a:xfrm>
          <a:prstGeom prst="chevron">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sz="2400" b="1" i="0" noProof="0" dirty="0">
                <a:solidFill>
                  <a:srgbClr val="FFFFFF"/>
                </a:solidFill>
                <a:latin typeface="Barlow"/>
              </a:rPr>
              <a:t>14 JOURS</a:t>
            </a:r>
          </a:p>
          <a:p>
            <a:pPr algn="ctr"/>
            <a:r>
              <a:rPr lang="fr-FR" sz="1200" b="0" i="0" noProof="0" dirty="0">
                <a:solidFill>
                  <a:srgbClr val="FFFFFF"/>
                </a:solidFill>
                <a:latin typeface="Barlow"/>
              </a:rPr>
              <a:t>pour renvoyer
À compter de la décision notifiée</a:t>
            </a:r>
          </a:p>
        </p:txBody>
      </p:sp>
      <p:sp>
        <p:nvSpPr>
          <p:cNvPr id="7" name="Chevron 6"/>
          <p:cNvSpPr/>
          <p:nvPr/>
        </p:nvSpPr>
        <p:spPr>
          <a:xfrm>
            <a:off x="7726679" y="1645920"/>
            <a:ext cx="3794760" cy="960120"/>
          </a:xfrm>
          <a:prstGeom prst="chevron">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lIns="180000" rIns="45720" rtlCol="0" anchor="ctr"/>
          <a:lstStyle/>
          <a:p>
            <a:pPr algn="ctr"/>
            <a:r>
              <a:rPr lang="fr-FR" sz="2400" b="1" i="0" noProof="0" dirty="0">
                <a:solidFill>
                  <a:srgbClr val="FFFFFF"/>
                </a:solidFill>
                <a:latin typeface="Barlow"/>
              </a:rPr>
              <a:t>14 JOURS</a:t>
            </a:r>
          </a:p>
          <a:p>
            <a:pPr algn="ctr"/>
            <a:r>
              <a:rPr lang="fr-FR" sz="1200" b="0" i="0" noProof="0" dirty="0">
                <a:solidFill>
                  <a:srgbClr val="FFFFFF"/>
                </a:solidFill>
                <a:latin typeface="Barlow"/>
              </a:rPr>
              <a:t>pour rembourser
À compter de l'information reçue</a:t>
            </a:r>
          </a:p>
        </p:txBody>
      </p:sp>
      <p:sp>
        <p:nvSpPr>
          <p:cNvPr id="8" name="Rectangle 7"/>
          <p:cNvSpPr/>
          <p:nvPr/>
        </p:nvSpPr>
        <p:spPr>
          <a:xfrm>
            <a:off x="502920" y="2834640"/>
            <a:ext cx="5212080" cy="1353079"/>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9" name="TextBox 8"/>
          <p:cNvSpPr txBox="1"/>
          <p:nvPr/>
        </p:nvSpPr>
        <p:spPr>
          <a:xfrm>
            <a:off x="685800" y="2862558"/>
            <a:ext cx="5065776" cy="1460913"/>
          </a:xfrm>
          <a:prstGeom prst="rect">
            <a:avLst/>
          </a:prstGeom>
          <a:noFill/>
        </p:spPr>
        <p:txBody>
          <a:bodyPr wrap="square" lIns="45720" tIns="27432" rIns="45720" bIns="27432" anchor="t">
            <a:spAutoFit/>
          </a:bodyPr>
          <a:lstStyle/>
          <a:p>
            <a:pPr algn="l">
              <a:spcBef>
                <a:spcPts val="0"/>
              </a:spcBef>
              <a:spcAft>
                <a:spcPts val="300"/>
              </a:spcAft>
            </a:pPr>
            <a:r>
              <a:rPr lang="fr-FR" sz="1600" b="1" i="0" noProof="0" dirty="0">
                <a:solidFill>
                  <a:srgbClr val="FFFFFF"/>
                </a:solidFill>
                <a:latin typeface="Barlow"/>
              </a:rPr>
              <a:t>LE FORMULAIRE TYPE DOIT CONTENIR</a:t>
            </a:r>
          </a:p>
          <a:p>
            <a:pPr algn="l">
              <a:spcBef>
                <a:spcPts val="0"/>
              </a:spcBef>
              <a:spcAft>
                <a:spcPts val="200"/>
              </a:spcAft>
            </a:pPr>
            <a:r>
              <a:rPr lang="fr-FR" sz="1050" b="0" i="0" noProof="0" dirty="0">
                <a:solidFill>
                  <a:srgbClr val="FFFFFF"/>
                </a:solidFill>
                <a:latin typeface="Barlow"/>
              </a:rPr>
              <a:t>•  Identité, adresse postale et électronique du professionnel</a:t>
            </a:r>
          </a:p>
          <a:p>
            <a:pPr algn="l">
              <a:spcBef>
                <a:spcPts val="0"/>
              </a:spcBef>
              <a:spcAft>
                <a:spcPts val="200"/>
              </a:spcAft>
            </a:pPr>
            <a:r>
              <a:rPr lang="fr-FR" sz="1050" b="0" i="0" noProof="0" dirty="0">
                <a:solidFill>
                  <a:srgbClr val="FFFFFF"/>
                </a:solidFill>
                <a:latin typeface="Barlow"/>
              </a:rPr>
              <a:t>•  Mention « Je vous notifie ma rétractation du contrat »</a:t>
            </a:r>
          </a:p>
          <a:p>
            <a:pPr algn="l">
              <a:spcBef>
                <a:spcPts val="0"/>
              </a:spcBef>
              <a:spcAft>
                <a:spcPts val="200"/>
              </a:spcAft>
            </a:pPr>
            <a:r>
              <a:rPr lang="fr-FR" sz="1050" b="0" i="0" noProof="0" dirty="0">
                <a:solidFill>
                  <a:srgbClr val="FFFFFF"/>
                </a:solidFill>
                <a:latin typeface="Barlow"/>
              </a:rPr>
              <a:t>•  Objet de la commande et date de commande / réception</a:t>
            </a:r>
          </a:p>
          <a:p>
            <a:pPr algn="l">
              <a:spcBef>
                <a:spcPts val="0"/>
              </a:spcBef>
              <a:spcAft>
                <a:spcPts val="200"/>
              </a:spcAft>
            </a:pPr>
            <a:r>
              <a:rPr lang="fr-FR" sz="1050" b="0" i="0" noProof="0" dirty="0">
                <a:solidFill>
                  <a:srgbClr val="FFFFFF"/>
                </a:solidFill>
                <a:latin typeface="Barlow"/>
              </a:rPr>
              <a:t>•  Nom et adresse du consommateur</a:t>
            </a:r>
          </a:p>
          <a:p>
            <a:pPr algn="l">
              <a:spcBef>
                <a:spcPts val="0"/>
              </a:spcBef>
              <a:spcAft>
                <a:spcPts val="200"/>
              </a:spcAft>
            </a:pPr>
            <a:r>
              <a:rPr lang="fr-FR" sz="1050" b="0" i="0" noProof="0" dirty="0">
                <a:solidFill>
                  <a:srgbClr val="FFFFFF"/>
                </a:solidFill>
                <a:latin typeface="Barlow"/>
              </a:rPr>
              <a:t>•  Date et signature (si envoi papier)</a:t>
            </a:r>
            <a:endParaRPr lang="fr-FR" sz="1600" b="1" dirty="0">
              <a:solidFill>
                <a:srgbClr val="FFFFFF"/>
              </a:solidFill>
              <a:latin typeface="Barlow"/>
            </a:endParaRPr>
          </a:p>
          <a:p>
            <a:pPr algn="l">
              <a:spcBef>
                <a:spcPts val="0"/>
              </a:spcBef>
              <a:spcAft>
                <a:spcPts val="200"/>
              </a:spcAft>
            </a:pPr>
            <a:endParaRPr lang="fr-FR" sz="1200" b="0" i="0" noProof="0" dirty="0">
              <a:solidFill>
                <a:srgbClr val="FFFFFF"/>
              </a:solidFill>
              <a:latin typeface="Barlow"/>
            </a:endParaRPr>
          </a:p>
        </p:txBody>
      </p:sp>
      <p:sp>
        <p:nvSpPr>
          <p:cNvPr id="10" name="Rectangle 9"/>
          <p:cNvSpPr/>
          <p:nvPr/>
        </p:nvSpPr>
        <p:spPr>
          <a:xfrm>
            <a:off x="6172200" y="2834640"/>
            <a:ext cx="5212080" cy="201168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1" name="TextBox 10"/>
          <p:cNvSpPr txBox="1"/>
          <p:nvPr/>
        </p:nvSpPr>
        <p:spPr>
          <a:xfrm>
            <a:off x="6245352" y="2898648"/>
            <a:ext cx="5065776" cy="1289071"/>
          </a:xfrm>
          <a:prstGeom prst="rect">
            <a:avLst/>
          </a:prstGeom>
          <a:noFill/>
        </p:spPr>
        <p:txBody>
          <a:bodyPr wrap="square" lIns="45720" tIns="27432" rIns="45720" bIns="27432" anchor="t">
            <a:spAutoFit/>
          </a:bodyPr>
          <a:lstStyle/>
          <a:p>
            <a:pPr algn="l">
              <a:spcBef>
                <a:spcPts val="0"/>
              </a:spcBef>
              <a:spcAft>
                <a:spcPts val="300"/>
              </a:spcAft>
            </a:pPr>
            <a:r>
              <a:rPr lang="fr-FR" sz="1600" b="1" i="0" noProof="0" dirty="0">
                <a:solidFill>
                  <a:srgbClr val="FFFFFF"/>
                </a:solidFill>
                <a:latin typeface="Barlow"/>
              </a:rPr>
              <a:t>LES EXCEPTIONS LES PLUS UTILES</a:t>
            </a:r>
          </a:p>
          <a:p>
            <a:pPr algn="l">
              <a:spcBef>
                <a:spcPts val="0"/>
              </a:spcBef>
              <a:spcAft>
                <a:spcPts val="200"/>
              </a:spcAft>
            </a:pPr>
            <a:r>
              <a:rPr lang="fr-FR" sz="1050" b="0" i="0" noProof="0" dirty="0">
                <a:solidFill>
                  <a:srgbClr val="FFFFFF"/>
                </a:solidFill>
                <a:latin typeface="Barlow"/>
              </a:rPr>
              <a:t>•  Biens personnalisés ou confectionnés sur mesure</a:t>
            </a:r>
          </a:p>
          <a:p>
            <a:pPr algn="l">
              <a:spcBef>
                <a:spcPts val="0"/>
              </a:spcBef>
              <a:spcAft>
                <a:spcPts val="200"/>
              </a:spcAft>
            </a:pPr>
            <a:r>
              <a:rPr lang="fr-FR" sz="1050" b="0" i="0" noProof="0" dirty="0">
                <a:solidFill>
                  <a:srgbClr val="FFFFFF"/>
                </a:solidFill>
                <a:latin typeface="Barlow"/>
              </a:rPr>
              <a:t>•  Biens descellés non renvoyables pour raisons d'hygiène</a:t>
            </a:r>
          </a:p>
          <a:p>
            <a:pPr algn="l">
              <a:spcBef>
                <a:spcPts val="0"/>
              </a:spcBef>
              <a:spcAft>
                <a:spcPts val="200"/>
              </a:spcAft>
            </a:pPr>
            <a:r>
              <a:rPr lang="fr-FR" sz="1050" b="0" i="0" noProof="0" dirty="0">
                <a:solidFill>
                  <a:srgbClr val="FFFFFF"/>
                </a:solidFill>
                <a:latin typeface="Barlow"/>
              </a:rPr>
              <a:t>•  Biens périssables ou à péremption rapide</a:t>
            </a:r>
          </a:p>
          <a:p>
            <a:pPr algn="l">
              <a:spcBef>
                <a:spcPts val="0"/>
              </a:spcBef>
              <a:spcAft>
                <a:spcPts val="200"/>
              </a:spcAft>
            </a:pPr>
            <a:r>
              <a:rPr lang="fr-FR" sz="1050" b="0" i="0" noProof="0" dirty="0">
                <a:solidFill>
                  <a:srgbClr val="FFFFFF"/>
                </a:solidFill>
                <a:latin typeface="Barlow"/>
              </a:rPr>
              <a:t>•  Contenu numérique exécuté avec accord exprès et renonciation</a:t>
            </a:r>
          </a:p>
          <a:p>
            <a:pPr algn="l">
              <a:spcBef>
                <a:spcPts val="0"/>
              </a:spcBef>
              <a:spcAft>
                <a:spcPts val="200"/>
              </a:spcAft>
            </a:pPr>
            <a:r>
              <a:rPr lang="fr-FR" sz="1050" b="0" i="0" noProof="0" dirty="0">
                <a:solidFill>
                  <a:srgbClr val="FFFFFF"/>
                </a:solidFill>
                <a:latin typeface="Barlow"/>
              </a:rPr>
              <a:t>•  Enregistrements ou logiciels descellés après livraison</a:t>
            </a:r>
          </a:p>
        </p:txBody>
      </p:sp>
      <p:sp>
        <p:nvSpPr>
          <p:cNvPr id="12" name="Rectangle 11"/>
          <p:cNvSpPr/>
          <p:nvPr/>
        </p:nvSpPr>
        <p:spPr>
          <a:xfrm>
            <a:off x="502920" y="5074920"/>
            <a:ext cx="10195560" cy="625408"/>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Rectangle 12"/>
          <p:cNvSpPr/>
          <p:nvPr/>
        </p:nvSpPr>
        <p:spPr>
          <a:xfrm flipH="1">
            <a:off x="457200" y="5074920"/>
            <a:ext cx="45720" cy="625408"/>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13"/>
          <p:cNvSpPr txBox="1"/>
          <p:nvPr/>
        </p:nvSpPr>
        <p:spPr>
          <a:xfrm>
            <a:off x="685800" y="5162745"/>
            <a:ext cx="10588752" cy="537583"/>
          </a:xfrm>
          <a:prstGeom prst="rect">
            <a:avLst/>
          </a:prstGeom>
          <a:noFill/>
        </p:spPr>
        <p:txBody>
          <a:bodyPr wrap="square" lIns="45720" tIns="27432" rIns="45720" bIns="27432" anchor="ctr">
            <a:spAutoFit/>
          </a:bodyPr>
          <a:lstStyle/>
          <a:p>
            <a:pPr>
              <a:spcAft>
                <a:spcPts val="400"/>
              </a:spcAft>
            </a:pPr>
            <a:r>
              <a:rPr lang="fr-FR" sz="1400" b="1" i="0" noProof="0" dirty="0">
                <a:solidFill>
                  <a:srgbClr val="AF282C"/>
                </a:solidFill>
                <a:latin typeface="Barlow"/>
              </a:rPr>
              <a:t>Le risque majeur : </a:t>
            </a:r>
            <a:r>
              <a:rPr lang="fr-FR" sz="1400" b="0" i="0" noProof="0" dirty="0">
                <a:solidFill>
                  <a:srgbClr val="4B3C3C"/>
                </a:solidFill>
                <a:latin typeface="Barlow"/>
              </a:rPr>
              <a:t>à défaut d'information sur le droit de rétractation avant la conclusion du contrat, le délai de 14 jours est </a:t>
            </a:r>
            <a:endParaRPr lang="en-US"/>
          </a:p>
          <a:p>
            <a:pPr algn="l">
              <a:spcBef>
                <a:spcPts val="0"/>
              </a:spcBef>
              <a:spcAft>
                <a:spcPts val="400"/>
              </a:spcAft>
            </a:pPr>
            <a:r>
              <a:rPr lang="fr-FR" sz="1400" b="1" i="0" noProof="0" dirty="0">
                <a:solidFill>
                  <a:srgbClr val="4B3C3C"/>
                </a:solidFill>
                <a:latin typeface="Barlow"/>
              </a:rPr>
              <a:t>porté à 12 mois</a:t>
            </a:r>
            <a:r>
              <a:rPr lang="fr-FR" sz="1400" b="0" i="0" noProof="0" dirty="0">
                <a:solidFill>
                  <a:srgbClr val="4B3C3C"/>
                </a:solidFill>
                <a:latin typeface="Barlow"/>
              </a:rPr>
              <a:t>. Sur 15 000 commandes annuelles et 80 € de panier moyen, c'est l'exercice entier qui devient rétractable.</a:t>
            </a:r>
            <a:endParaRPr lang="fr-FR"/>
          </a:p>
        </p:txBody>
      </p:sp>
      <p:sp>
        <p:nvSpPr>
          <p:cNvPr id="15" name="TextBox 14"/>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Code de la consommation, art. L.221-5, L.221-18 à L.221-25, L.221-28 ; annexe art. R.221-1.</a:t>
            </a:r>
          </a:p>
        </p:txBody>
      </p:sp>
      <p:sp>
        <p:nvSpPr>
          <p:cNvPr id="16" name="Rectangle 15">
            <a:extLst>
              <a:ext uri="{FF2B5EF4-FFF2-40B4-BE49-F238E27FC236}">
                <a16:creationId xmlns:a16="http://schemas.microsoft.com/office/drawing/2014/main" id="{D5F93754-6C3F-5F1A-44E4-67F6902C1ED0}"/>
              </a:ext>
            </a:extLst>
          </p:cNvPr>
          <p:cNvSpPr/>
          <p:nvPr/>
        </p:nvSpPr>
        <p:spPr>
          <a:xfrm>
            <a:off x="502920" y="4248912"/>
            <a:ext cx="5212080" cy="606318"/>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8" name="ZoneTexte 17">
            <a:extLst>
              <a:ext uri="{FF2B5EF4-FFF2-40B4-BE49-F238E27FC236}">
                <a16:creationId xmlns:a16="http://schemas.microsoft.com/office/drawing/2014/main" id="{1B2BA1F2-9CFC-C168-BF49-802B6CCC0334}"/>
              </a:ext>
            </a:extLst>
          </p:cNvPr>
          <p:cNvSpPr txBox="1"/>
          <p:nvPr/>
        </p:nvSpPr>
        <p:spPr>
          <a:xfrm>
            <a:off x="461772" y="4187719"/>
            <a:ext cx="5294376" cy="715581"/>
          </a:xfrm>
          <a:prstGeom prst="rect">
            <a:avLst/>
          </a:prstGeom>
          <a:noFill/>
        </p:spPr>
        <p:txBody>
          <a:bodyPr wrap="square">
            <a:spAutoFit/>
          </a:bodyPr>
          <a:lstStyle/>
          <a:p>
            <a:pPr algn="just">
              <a:spcAft>
                <a:spcPts val="300"/>
              </a:spcAft>
            </a:pPr>
            <a:r>
              <a:rPr lang="fr-FR" sz="1350" b="1" dirty="0">
                <a:solidFill>
                  <a:srgbClr val="FFFFFF"/>
                </a:solidFill>
                <a:latin typeface="Barlow"/>
              </a:rPr>
              <a:t>DEPUIS LE 19 JUIN 2026 : NOUVELLE FONCTIONNALITE GRATUITE POUR EXERCER LE DROIT DE RETRACTATION DIRECTEMENT EN LIGNE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457200" y="1086314"/>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FOCUS CGV : GARANTIES LÉGALES ET ENCAISSEMENT</a:t>
            </a:r>
          </a:p>
        </p:txBody>
      </p:sp>
      <p:graphicFrame>
        <p:nvGraphicFramePr>
          <p:cNvPr id="5" name="Table 4"/>
          <p:cNvGraphicFramePr>
            <a:graphicFrameLocks noGrp="1"/>
          </p:cNvGraphicFramePr>
          <p:nvPr>
            <p:extLst>
              <p:ext uri="{D42A27DB-BD31-4B8C-83A1-F6EECF244321}">
                <p14:modId xmlns:p14="http://schemas.microsoft.com/office/powerpoint/2010/main" val="1163348672"/>
              </p:ext>
            </p:extLst>
          </p:nvPr>
        </p:nvGraphicFramePr>
        <p:xfrm>
          <a:off x="502920" y="1566672"/>
          <a:ext cx="10881360" cy="2584704"/>
        </p:xfrm>
        <a:graphic>
          <a:graphicData uri="http://schemas.openxmlformats.org/drawingml/2006/table">
            <a:tbl>
              <a:tblPr bandRow="1">
                <a:tableStyleId>{5C22544A-7EE6-4342-B048-85BDC9FD1C3A}</a:tableStyleId>
              </a:tblPr>
              <a:tblGrid>
                <a:gridCol w="201168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329184">
                <a:tc>
                  <a:txBody>
                    <a:bodyPr/>
                    <a:lstStyle/>
                    <a:p>
                      <a:endParaRPr lang="fr-FR" sz="2800" noProof="0" dirty="0"/>
                    </a:p>
                  </a:txBody>
                  <a:tcPr marL="64008" marR="64008" marT="27432" marB="27432" anchor="ctr">
                    <a:solidFill>
                      <a:srgbClr val="4B3C3C"/>
                    </a:solidFill>
                  </a:tcPr>
                </a:tc>
                <a:tc>
                  <a:txBody>
                    <a:bodyPr/>
                    <a:lstStyle/>
                    <a:p>
                      <a:r>
                        <a:rPr lang="fr-FR" sz="1200" b="1" i="0" noProof="0" dirty="0">
                          <a:solidFill>
                            <a:srgbClr val="FFFFFF"/>
                          </a:solidFill>
                          <a:latin typeface="Barlow"/>
                        </a:rPr>
                        <a:t>Garantie légale de conformité</a:t>
                      </a:r>
                    </a:p>
                  </a:txBody>
                  <a:tcPr marL="64008" marR="64008" marT="27432" marB="27432" anchor="ctr">
                    <a:solidFill>
                      <a:srgbClr val="4B3C3C"/>
                    </a:solidFill>
                  </a:tcPr>
                </a:tc>
                <a:tc>
                  <a:txBody>
                    <a:bodyPr/>
                    <a:lstStyle/>
                    <a:p>
                      <a:r>
                        <a:rPr lang="fr-FR" sz="1200" b="1" i="0" noProof="0" dirty="0">
                          <a:solidFill>
                            <a:srgbClr val="FFFFFF"/>
                          </a:solidFill>
                          <a:latin typeface="Barlow"/>
                        </a:rPr>
                        <a:t>Garantie des vices cachés</a:t>
                      </a:r>
                    </a:p>
                  </a:txBody>
                  <a:tcPr marL="64008" marR="64008" marT="27432" marB="27432" anchor="ctr">
                    <a:solidFill>
                      <a:srgbClr val="4B3C3C"/>
                    </a:solidFill>
                  </a:tcPr>
                </a:tc>
                <a:extLst>
                  <a:ext uri="{0D108BD9-81ED-4DB2-BD59-A6C34878D82A}">
                    <a16:rowId xmlns:a16="http://schemas.microsoft.com/office/drawing/2014/main" val="10000"/>
                  </a:ext>
                </a:extLst>
              </a:tr>
              <a:tr h="420624">
                <a:tc>
                  <a:txBody>
                    <a:bodyPr/>
                    <a:lstStyle/>
                    <a:p>
                      <a:r>
                        <a:rPr lang="fr-FR" sz="1100" b="1" i="0" noProof="0" dirty="0">
                          <a:solidFill>
                            <a:srgbClr val="4B3C3C"/>
                          </a:solidFill>
                          <a:latin typeface="Barlow"/>
                        </a:rPr>
                        <a:t>Fondement</a:t>
                      </a:r>
                    </a:p>
                  </a:txBody>
                  <a:tcPr marL="64008" marR="64008" marT="27432" marB="27432" anchor="ctr">
                    <a:solidFill>
                      <a:srgbClr val="FFFFFF"/>
                    </a:solidFill>
                  </a:tcPr>
                </a:tc>
                <a:tc>
                  <a:txBody>
                    <a:bodyPr/>
                    <a:lstStyle/>
                    <a:p>
                      <a:r>
                        <a:rPr lang="fr-FR" sz="1100" b="0" i="0" noProof="0" dirty="0">
                          <a:solidFill>
                            <a:srgbClr val="4B3C3C"/>
                          </a:solidFill>
                          <a:latin typeface="Barlow"/>
                        </a:rPr>
                        <a:t>Art. L.217-1 s. C. conso.</a:t>
                      </a:r>
                    </a:p>
                  </a:txBody>
                  <a:tcPr marL="64008" marR="64008" marT="27432" marB="27432" anchor="ctr">
                    <a:solidFill>
                      <a:srgbClr val="FFFFFF"/>
                    </a:solidFill>
                  </a:tcPr>
                </a:tc>
                <a:tc>
                  <a:txBody>
                    <a:bodyPr/>
                    <a:lstStyle/>
                    <a:p>
                      <a:r>
                        <a:rPr lang="fr-FR" sz="1100" b="0" i="0" noProof="0" dirty="0">
                          <a:solidFill>
                            <a:srgbClr val="4B3C3C"/>
                          </a:solidFill>
                          <a:latin typeface="Barlow"/>
                        </a:rPr>
                        <a:t>Art. 1641 s. C. civ.</a:t>
                      </a:r>
                    </a:p>
                  </a:txBody>
                  <a:tcPr marL="64008" marR="64008" marT="27432" marB="27432" anchor="ctr">
                    <a:solidFill>
                      <a:srgbClr val="FFFFFF"/>
                    </a:solidFill>
                  </a:tcPr>
                </a:tc>
                <a:extLst>
                  <a:ext uri="{0D108BD9-81ED-4DB2-BD59-A6C34878D82A}">
                    <a16:rowId xmlns:a16="http://schemas.microsoft.com/office/drawing/2014/main" val="10001"/>
                  </a:ext>
                </a:extLst>
              </a:tr>
              <a:tr h="420624">
                <a:tc>
                  <a:txBody>
                    <a:bodyPr/>
                    <a:lstStyle/>
                    <a:p>
                      <a:r>
                        <a:rPr lang="fr-FR" sz="1100" b="1" i="0" noProof="0" dirty="0">
                          <a:solidFill>
                            <a:srgbClr val="4B3C3C"/>
                          </a:solidFill>
                          <a:latin typeface="Barlow"/>
                        </a:rPr>
                        <a:t>Situation</a:t>
                      </a:r>
                    </a:p>
                  </a:txBody>
                  <a:tcPr marL="64008" marR="64008" marT="27432" marB="27432" anchor="ctr">
                    <a:solidFill>
                      <a:srgbClr val="F2F0EC"/>
                    </a:solidFill>
                  </a:tcPr>
                </a:tc>
                <a:tc>
                  <a:txBody>
                    <a:bodyPr/>
                    <a:lstStyle/>
                    <a:p>
                      <a:r>
                        <a:rPr lang="fr-FR" sz="1100" b="0" i="0" noProof="0" dirty="0">
                          <a:solidFill>
                            <a:srgbClr val="4B3C3C"/>
                          </a:solidFill>
                          <a:latin typeface="Barlow"/>
                        </a:rPr>
                        <a:t>Le bien livré ne correspond pas à la commande</a:t>
                      </a:r>
                    </a:p>
                  </a:txBody>
                  <a:tcPr marL="64008" marR="64008" marT="27432" marB="27432" anchor="ctr">
                    <a:solidFill>
                      <a:srgbClr val="F2F0EC"/>
                    </a:solidFill>
                  </a:tcPr>
                </a:tc>
                <a:tc>
                  <a:txBody>
                    <a:bodyPr/>
                    <a:lstStyle/>
                    <a:p>
                      <a:r>
                        <a:rPr lang="fr-FR" sz="1100" b="0" i="0" noProof="0" dirty="0">
                          <a:solidFill>
                            <a:srgbClr val="4B3C3C"/>
                          </a:solidFill>
                          <a:latin typeface="Barlow"/>
                        </a:rPr>
                        <a:t>Le bien est conforme mais impropre à son usage</a:t>
                      </a:r>
                    </a:p>
                  </a:txBody>
                  <a:tcPr marL="64008" marR="64008" marT="27432" marB="27432" anchor="ctr">
                    <a:solidFill>
                      <a:srgbClr val="F2F0EC"/>
                    </a:solidFill>
                  </a:tcPr>
                </a:tc>
                <a:extLst>
                  <a:ext uri="{0D108BD9-81ED-4DB2-BD59-A6C34878D82A}">
                    <a16:rowId xmlns:a16="http://schemas.microsoft.com/office/drawing/2014/main" val="10002"/>
                  </a:ext>
                </a:extLst>
              </a:tr>
              <a:tr h="420624">
                <a:tc>
                  <a:txBody>
                    <a:bodyPr/>
                    <a:lstStyle/>
                    <a:p>
                      <a:r>
                        <a:rPr lang="fr-FR" sz="1100" b="1" i="0" noProof="0" dirty="0">
                          <a:solidFill>
                            <a:srgbClr val="4B3C3C"/>
                          </a:solidFill>
                          <a:latin typeface="Barlow"/>
                        </a:rPr>
                        <a:t>Bénéficiaire</a:t>
                      </a:r>
                    </a:p>
                  </a:txBody>
                  <a:tcPr marL="64008" marR="64008" marT="27432" marB="27432" anchor="ctr">
                    <a:solidFill>
                      <a:srgbClr val="FFFFFF"/>
                    </a:solidFill>
                  </a:tcPr>
                </a:tc>
                <a:tc>
                  <a:txBody>
                    <a:bodyPr/>
                    <a:lstStyle/>
                    <a:p>
                      <a:r>
                        <a:rPr lang="fr-FR" sz="1100" b="1" i="0" noProof="0" dirty="0">
                          <a:solidFill>
                            <a:srgbClr val="4B3C3C"/>
                          </a:solidFill>
                          <a:latin typeface="Barlow"/>
                        </a:rPr>
                        <a:t>Consommateur uniquement</a:t>
                      </a:r>
                    </a:p>
                  </a:txBody>
                  <a:tcPr marL="64008" marR="64008" marT="27432" marB="27432" anchor="ctr">
                    <a:solidFill>
                      <a:srgbClr val="FFFFFF"/>
                    </a:solidFill>
                  </a:tcPr>
                </a:tc>
                <a:tc>
                  <a:txBody>
                    <a:bodyPr/>
                    <a:lstStyle/>
                    <a:p>
                      <a:r>
                        <a:rPr lang="fr-FR" sz="1100" b="0" i="0" noProof="0" dirty="0">
                          <a:solidFill>
                            <a:srgbClr val="4B3C3C"/>
                          </a:solidFill>
                          <a:latin typeface="Barlow"/>
                        </a:rPr>
                        <a:t>Tout acheteur, y compris professionnel</a:t>
                      </a:r>
                    </a:p>
                  </a:txBody>
                  <a:tcPr marL="64008" marR="64008" marT="27432" marB="27432" anchor="ctr">
                    <a:solidFill>
                      <a:srgbClr val="FFFFFF"/>
                    </a:solidFill>
                  </a:tcPr>
                </a:tc>
                <a:extLst>
                  <a:ext uri="{0D108BD9-81ED-4DB2-BD59-A6C34878D82A}">
                    <a16:rowId xmlns:a16="http://schemas.microsoft.com/office/drawing/2014/main" val="10003"/>
                  </a:ext>
                </a:extLst>
              </a:tr>
              <a:tr h="420624">
                <a:tc>
                  <a:txBody>
                    <a:bodyPr/>
                    <a:lstStyle/>
                    <a:p>
                      <a:r>
                        <a:rPr lang="fr-FR" sz="1100" b="1" i="0" noProof="0" dirty="0">
                          <a:solidFill>
                            <a:srgbClr val="4B3C3C"/>
                          </a:solidFill>
                          <a:latin typeface="Barlow"/>
                        </a:rPr>
                        <a:t>Délai d'action</a:t>
                      </a:r>
                    </a:p>
                  </a:txBody>
                  <a:tcPr marL="64008" marR="64008" marT="27432" marB="27432" anchor="ctr">
                    <a:solidFill>
                      <a:srgbClr val="F2F0EC"/>
                    </a:solidFill>
                  </a:tcPr>
                </a:tc>
                <a:tc>
                  <a:txBody>
                    <a:bodyPr/>
                    <a:lstStyle/>
                    <a:p>
                      <a:r>
                        <a:rPr lang="fr-FR" sz="1100" b="0" i="0" noProof="0" dirty="0">
                          <a:solidFill>
                            <a:srgbClr val="4B3C3C"/>
                          </a:solidFill>
                          <a:latin typeface="Barlow"/>
                        </a:rPr>
                        <a:t>2 ans à compter de la délivrance</a:t>
                      </a:r>
                    </a:p>
                  </a:txBody>
                  <a:tcPr marL="64008" marR="64008" marT="27432" marB="27432" anchor="ctr">
                    <a:solidFill>
                      <a:srgbClr val="F2F0EC"/>
                    </a:solidFill>
                  </a:tcPr>
                </a:tc>
                <a:tc>
                  <a:txBody>
                    <a:bodyPr/>
                    <a:lstStyle/>
                    <a:p>
                      <a:r>
                        <a:rPr lang="fr-FR" sz="1100" b="0" i="0" noProof="0" dirty="0">
                          <a:solidFill>
                            <a:srgbClr val="4B3C3C"/>
                          </a:solidFill>
                          <a:latin typeface="Barlow"/>
                        </a:rPr>
                        <a:t>2 ans à compter de la découverte du vice</a:t>
                      </a:r>
                    </a:p>
                  </a:txBody>
                  <a:tcPr marL="64008" marR="64008" marT="27432" marB="27432" anchor="ctr">
                    <a:solidFill>
                      <a:srgbClr val="F2F0EC"/>
                    </a:solidFill>
                  </a:tcPr>
                </a:tc>
                <a:extLst>
                  <a:ext uri="{0D108BD9-81ED-4DB2-BD59-A6C34878D82A}">
                    <a16:rowId xmlns:a16="http://schemas.microsoft.com/office/drawing/2014/main" val="10004"/>
                  </a:ext>
                </a:extLst>
              </a:tr>
              <a:tr h="420624">
                <a:tc>
                  <a:txBody>
                    <a:bodyPr/>
                    <a:lstStyle/>
                    <a:p>
                      <a:r>
                        <a:rPr lang="fr-FR" sz="1100" b="1" i="0" noProof="0" dirty="0">
                          <a:solidFill>
                            <a:srgbClr val="4B3C3C"/>
                          </a:solidFill>
                          <a:latin typeface="Barlow"/>
                        </a:rPr>
                        <a:t>Remèdes</a:t>
                      </a:r>
                    </a:p>
                  </a:txBody>
                  <a:tcPr marL="64008" marR="64008" marT="27432" marB="27432" anchor="ctr">
                    <a:solidFill>
                      <a:srgbClr val="FFFFFF"/>
                    </a:solidFill>
                  </a:tcPr>
                </a:tc>
                <a:tc>
                  <a:txBody>
                    <a:bodyPr/>
                    <a:lstStyle/>
                    <a:p>
                      <a:r>
                        <a:rPr lang="fr-FR" sz="1100" b="0" i="0" noProof="0" dirty="0">
                          <a:solidFill>
                            <a:srgbClr val="4B3C3C"/>
                          </a:solidFill>
                          <a:latin typeface="Barlow"/>
                        </a:rPr>
                        <a:t>Réparation, remplacement, puis réduction du prix ou résolution</a:t>
                      </a:r>
                    </a:p>
                  </a:txBody>
                  <a:tcPr marL="64008" marR="64008" marT="27432" marB="27432" anchor="ctr">
                    <a:solidFill>
                      <a:srgbClr val="FFFFFF"/>
                    </a:solidFill>
                  </a:tcPr>
                </a:tc>
                <a:tc>
                  <a:txBody>
                    <a:bodyPr/>
                    <a:lstStyle/>
                    <a:p>
                      <a:r>
                        <a:rPr lang="fr-FR" sz="1100" b="0" i="0" noProof="0" dirty="0">
                          <a:solidFill>
                            <a:srgbClr val="4B3C3C"/>
                          </a:solidFill>
                          <a:latin typeface="Barlow"/>
                        </a:rPr>
                        <a:t>Restitution du prix ou réduction du prix</a:t>
                      </a:r>
                    </a:p>
                  </a:txBody>
                  <a:tcPr marL="64008" marR="64008" marT="27432" marB="27432" anchor="ctr">
                    <a:solidFill>
                      <a:srgbClr val="FFFFFF"/>
                    </a:solidFill>
                  </a:tcPr>
                </a:tc>
                <a:extLst>
                  <a:ext uri="{0D108BD9-81ED-4DB2-BD59-A6C34878D82A}">
                    <a16:rowId xmlns:a16="http://schemas.microsoft.com/office/drawing/2014/main" val="10005"/>
                  </a:ext>
                </a:extLst>
              </a:tr>
            </a:tbl>
          </a:graphicData>
        </a:graphic>
      </p:graphicFrame>
      <p:sp>
        <p:nvSpPr>
          <p:cNvPr id="6" name="Rectangle 5"/>
          <p:cNvSpPr/>
          <p:nvPr/>
        </p:nvSpPr>
        <p:spPr>
          <a:xfrm>
            <a:off x="502920" y="4160520"/>
            <a:ext cx="5138928" cy="1327535"/>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2000" noProof="0" dirty="0"/>
          </a:p>
        </p:txBody>
      </p:sp>
      <p:sp>
        <p:nvSpPr>
          <p:cNvPr id="7" name="TextBox 6"/>
          <p:cNvSpPr txBox="1"/>
          <p:nvPr/>
        </p:nvSpPr>
        <p:spPr>
          <a:xfrm>
            <a:off x="576072" y="4224528"/>
            <a:ext cx="5065776" cy="899221"/>
          </a:xfrm>
          <a:prstGeom prst="rect">
            <a:avLst/>
          </a:prstGeom>
          <a:noFill/>
        </p:spPr>
        <p:txBody>
          <a:bodyPr wrap="square" lIns="45720" tIns="27432" rIns="45720" bIns="27432" anchor="t">
            <a:spAutoFit/>
          </a:bodyPr>
          <a:lstStyle/>
          <a:p>
            <a:pPr algn="l">
              <a:spcBef>
                <a:spcPts val="0"/>
              </a:spcBef>
              <a:spcAft>
                <a:spcPts val="300"/>
              </a:spcAft>
            </a:pPr>
            <a:r>
              <a:rPr lang="fr-FR" sz="1600" b="1" i="0" noProof="0" dirty="0">
                <a:solidFill>
                  <a:srgbClr val="FFFFFF"/>
                </a:solidFill>
                <a:latin typeface="Barlow"/>
              </a:rPr>
              <a:t>ENCAISSEMENT : QUAND PUIS-JE DÉBITER ?</a:t>
            </a:r>
          </a:p>
          <a:p>
            <a:pPr algn="l">
              <a:spcBef>
                <a:spcPts val="0"/>
              </a:spcBef>
              <a:spcAft>
                <a:spcPts val="200"/>
              </a:spcAft>
            </a:pPr>
            <a:r>
              <a:rPr lang="fr-FR" sz="1100" b="0" i="0" noProof="0" dirty="0">
                <a:solidFill>
                  <a:srgbClr val="FFFFFF"/>
                </a:solidFill>
                <a:latin typeface="Barlow"/>
              </a:rPr>
              <a:t>•  Contrat conclu à distance : encaissement possible dès la commande</a:t>
            </a:r>
          </a:p>
          <a:p>
            <a:pPr algn="l">
              <a:spcBef>
                <a:spcPts val="0"/>
              </a:spcBef>
              <a:spcAft>
                <a:spcPts val="200"/>
              </a:spcAft>
            </a:pPr>
            <a:r>
              <a:rPr lang="fr-FR" sz="1100" b="0" i="0" noProof="0" dirty="0">
                <a:solidFill>
                  <a:srgbClr val="FFFFFF"/>
                </a:solidFill>
                <a:latin typeface="Barlow"/>
              </a:rPr>
              <a:t>•  Contrat hors établissement : aucun paiement avant 7 jours</a:t>
            </a:r>
          </a:p>
          <a:p>
            <a:pPr algn="l">
              <a:spcBef>
                <a:spcPts val="0"/>
              </a:spcBef>
              <a:spcAft>
                <a:spcPts val="200"/>
              </a:spcAft>
            </a:pPr>
            <a:r>
              <a:rPr lang="fr-FR" sz="1100" b="0" i="0" noProof="0" dirty="0">
                <a:solidFill>
                  <a:srgbClr val="FFFFFF"/>
                </a:solidFill>
                <a:latin typeface="Barlow"/>
              </a:rPr>
              <a:t>•  Remboursement par le même moyen de paiement, sans frais</a:t>
            </a:r>
          </a:p>
        </p:txBody>
      </p:sp>
      <p:sp>
        <p:nvSpPr>
          <p:cNvPr id="8" name="Rectangle 7"/>
          <p:cNvSpPr/>
          <p:nvPr/>
        </p:nvSpPr>
        <p:spPr>
          <a:xfrm>
            <a:off x="6172200" y="4160520"/>
            <a:ext cx="4800600" cy="1327535"/>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TextBox 8"/>
          <p:cNvSpPr txBox="1"/>
          <p:nvPr/>
        </p:nvSpPr>
        <p:spPr>
          <a:xfrm>
            <a:off x="6245352" y="4224528"/>
            <a:ext cx="5065776" cy="976165"/>
          </a:xfrm>
          <a:prstGeom prst="rect">
            <a:avLst/>
          </a:prstGeom>
          <a:noFill/>
        </p:spPr>
        <p:txBody>
          <a:bodyPr wrap="square" lIns="45720" tIns="27432" rIns="45720" bIns="27432" anchor="t">
            <a:spAutoFit/>
          </a:bodyPr>
          <a:lstStyle/>
          <a:p>
            <a:pPr algn="l">
              <a:spcBef>
                <a:spcPts val="0"/>
              </a:spcBef>
              <a:spcAft>
                <a:spcPts val="300"/>
              </a:spcAft>
            </a:pPr>
            <a:r>
              <a:rPr lang="fr-FR" b="1" i="0" noProof="0" dirty="0">
                <a:solidFill>
                  <a:srgbClr val="FFFFFF"/>
                </a:solidFill>
                <a:latin typeface="Barlow"/>
              </a:rPr>
              <a:t>DÉLAIS DE PAIEMENT EN BtoB</a:t>
            </a:r>
          </a:p>
          <a:p>
            <a:pPr algn="l">
              <a:spcBef>
                <a:spcPts val="0"/>
              </a:spcBef>
              <a:spcAft>
                <a:spcPts val="200"/>
              </a:spcAft>
            </a:pPr>
            <a:r>
              <a:rPr lang="fr-FR" sz="1200" b="0" i="0" noProof="0" dirty="0">
                <a:solidFill>
                  <a:srgbClr val="FFFFFF"/>
                </a:solidFill>
                <a:latin typeface="Barlow"/>
              </a:rPr>
              <a:t>•  30 jours à compter de la réception des marchandises</a:t>
            </a:r>
          </a:p>
          <a:p>
            <a:pPr algn="l">
              <a:spcBef>
                <a:spcPts val="0"/>
              </a:spcBef>
              <a:spcAft>
                <a:spcPts val="200"/>
              </a:spcAft>
            </a:pPr>
            <a:r>
              <a:rPr lang="fr-FR" sz="1200" b="0" i="0" noProof="0" dirty="0">
                <a:solidFill>
                  <a:srgbClr val="FFFFFF"/>
                </a:solidFill>
                <a:latin typeface="Barlow"/>
              </a:rPr>
              <a:t>•  60 jours maximum à compter de l'émission de la facture</a:t>
            </a:r>
          </a:p>
          <a:p>
            <a:pPr algn="l">
              <a:spcBef>
                <a:spcPts val="0"/>
              </a:spcBef>
              <a:spcAft>
                <a:spcPts val="200"/>
              </a:spcAft>
            </a:pPr>
            <a:r>
              <a:rPr lang="fr-FR" sz="1200" b="0" i="0" noProof="0" dirty="0">
                <a:solidFill>
                  <a:srgbClr val="FFFFFF"/>
                </a:solidFill>
                <a:latin typeface="Barlow"/>
              </a:rPr>
              <a:t>•  Ou 45 jours fin de mois par dérogation négociée</a:t>
            </a:r>
          </a:p>
        </p:txBody>
      </p:sp>
      <p:sp>
        <p:nvSpPr>
          <p:cNvPr id="10" name="Right Arrow 9"/>
          <p:cNvSpPr/>
          <p:nvPr/>
        </p:nvSpPr>
        <p:spPr>
          <a:xfrm>
            <a:off x="502920" y="576529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813816" y="5678424"/>
            <a:ext cx="9574784" cy="486287"/>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Ne jamais vendre ce que la loi donne déjà : une extension de garantie qui recouvre la garantie légale pendant deux ans est une pratique trompeuse (art. L.121-4 10°).</a:t>
            </a:r>
          </a:p>
        </p:txBody>
      </p:sp>
      <p:sp>
        <p:nvSpPr>
          <p:cNvPr id="12" name="TextBox 11"/>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C. conso. art. L.217-1 s., L.131-1-1, L.221-10 ; C. civ. art. 1641, 1644, 1648 ; C. com. art. L.441-10.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p:cNvSpPr txBox="1"/>
          <p:nvPr/>
        </p:nvSpPr>
        <p:spPr>
          <a:xfrm>
            <a:off x="384048" y="1060704"/>
            <a:ext cx="10515600" cy="457200"/>
          </a:xfrm>
          <a:prstGeom prst="rect">
            <a:avLst/>
          </a:prstGeom>
          <a:noFill/>
        </p:spPr>
        <p:txBody>
          <a:bodyPr wrap="square" lIns="45720" tIns="27432" rIns="45720" bIns="27432" anchor="t">
            <a:spAutoFit/>
          </a:bodyPr>
          <a:lstStyle/>
          <a:p>
            <a:pPr algn="l">
              <a:spcBef>
                <a:spcPts val="0"/>
              </a:spcBef>
              <a:spcAft>
                <a:spcPts val="400"/>
              </a:spcAft>
            </a:pPr>
            <a:r>
              <a:rPr lang="fr-FR" sz="1700" b="1" i="0" noProof="0" dirty="0">
                <a:solidFill>
                  <a:srgbClr val="FFCD00"/>
                </a:solidFill>
                <a:latin typeface="Barlow Condensed ExtraBold"/>
              </a:rPr>
              <a:t>CLAUSES ABUSIVES : CE QUE LE JUGE RÉPUTE NON ÉCRIT</a:t>
            </a:r>
          </a:p>
        </p:txBody>
      </p:sp>
      <p:sp>
        <p:nvSpPr>
          <p:cNvPr id="5" name="Rectangle"/>
          <p:cNvSpPr/>
          <p:nvPr/>
        </p:nvSpPr>
        <p:spPr>
          <a:xfrm>
            <a:off x="502920" y="1417320"/>
            <a:ext cx="10881360" cy="603504"/>
          </a:xfrm>
          <a:prstGeom prst="rect">
            <a:avLst/>
          </a:prstGeom>
          <a:solidFill>
            <a:srgbClr val="F6E3E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p:cNvSpPr/>
          <p:nvPr/>
        </p:nvSpPr>
        <p:spPr>
          <a:xfrm>
            <a:off x="502920" y="1417320"/>
            <a:ext cx="68580" cy="603504"/>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p:cNvSpPr txBox="1"/>
          <p:nvPr/>
        </p:nvSpPr>
        <p:spPr>
          <a:xfrm>
            <a:off x="685800" y="1435608"/>
            <a:ext cx="10588752" cy="566928"/>
          </a:xfrm>
          <a:prstGeom prst="rect">
            <a:avLst/>
          </a:prstGeom>
          <a:noFill/>
        </p:spPr>
        <p:txBody>
          <a:bodyPr wrap="square" lIns="45720" tIns="27432" rIns="45720" bIns="27432" anchor="ctr">
            <a:spAutoFit/>
          </a:bodyPr>
          <a:lstStyle/>
          <a:p>
            <a:pPr algn="l">
              <a:spcBef>
                <a:spcPts val="0"/>
              </a:spcBef>
              <a:spcAft>
                <a:spcPts val="400"/>
              </a:spcAft>
            </a:pPr>
            <a:r>
              <a:rPr lang="fr-FR" sz="1050" b="1" i="0" noProof="0" dirty="0">
                <a:solidFill>
                  <a:srgbClr val="AF282C"/>
                </a:solidFill>
                <a:latin typeface="Barlow"/>
              </a:rPr>
              <a:t>Le mécanisme — </a:t>
            </a:r>
            <a:r>
              <a:rPr lang="fr-FR" sz="1050" b="0" i="0" noProof="0" dirty="0">
                <a:solidFill>
                  <a:srgbClr val="4B3C3C"/>
                </a:solidFill>
                <a:latin typeface="Barlow"/>
              </a:rPr>
              <a:t>dans un contrat d'adhésion, la clause non négociable qui crée un déséquilibre significatif est réputée non écrite : </a:t>
            </a:r>
            <a:r>
              <a:rPr lang="fr-FR" sz="1050" b="1" i="0" noProof="0" dirty="0">
                <a:solidFill>
                  <a:srgbClr val="4B3C3C"/>
                </a:solidFill>
                <a:latin typeface="Barlow"/>
              </a:rPr>
              <a:t>elle disparaît, mais le contrat survit</a:t>
            </a:r>
            <a:r>
              <a:rPr lang="fr-FR" sz="1050" b="0" i="0" noProof="0" dirty="0">
                <a:solidFill>
                  <a:srgbClr val="4B3C3C"/>
                </a:solidFill>
                <a:latin typeface="Barlow"/>
              </a:rPr>
              <a:t>. L'article R.212-1 du code de la consommation en dresse une liste de douze, présumées abusives de manière irréfragable.</a:t>
            </a:r>
          </a:p>
        </p:txBody>
      </p:sp>
      <p:sp>
        <p:nvSpPr>
          <p:cNvPr id="12" name="Rectangle"/>
          <p:cNvSpPr/>
          <p:nvPr/>
        </p:nvSpPr>
        <p:spPr>
          <a:xfrm>
            <a:off x="502920" y="4956048"/>
            <a:ext cx="10108373" cy="685800"/>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Rectangle"/>
          <p:cNvSpPr/>
          <p:nvPr/>
        </p:nvSpPr>
        <p:spPr>
          <a:xfrm>
            <a:off x="502920" y="4956048"/>
            <a:ext cx="68580" cy="658368"/>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p:cNvSpPr txBox="1"/>
          <p:nvPr/>
        </p:nvSpPr>
        <p:spPr>
          <a:xfrm>
            <a:off x="685800" y="5097399"/>
            <a:ext cx="9925493" cy="393954"/>
          </a:xfrm>
          <a:prstGeom prst="rect">
            <a:avLst/>
          </a:prstGeom>
          <a:noFill/>
        </p:spPr>
        <p:txBody>
          <a:bodyPr wrap="square" lIns="45720" tIns="27432" rIns="45720" bIns="27432" anchor="ctr">
            <a:spAutoFit/>
          </a:bodyPr>
          <a:lstStyle/>
          <a:p>
            <a:pPr algn="l">
              <a:spcBef>
                <a:spcPts val="0"/>
              </a:spcBef>
              <a:spcAft>
                <a:spcPts val="400"/>
              </a:spcAft>
            </a:pPr>
            <a:r>
              <a:rPr lang="fr-FR" sz="1100" b="1" i="0" noProof="0" dirty="0">
                <a:solidFill>
                  <a:srgbClr val="EA7700"/>
                </a:solidFill>
                <a:latin typeface="Barlow"/>
              </a:rPr>
              <a:t>À surveiller en priorité : </a:t>
            </a:r>
            <a:r>
              <a:rPr lang="fr-FR" sz="1100" b="0" i="0" noProof="0" dirty="0">
                <a:solidFill>
                  <a:srgbClr val="4B3C3C"/>
                </a:solidFill>
                <a:latin typeface="Barlow"/>
              </a:rPr>
              <a:t>les clauses qui suppriment ou réduisent le droit à réparation du consommateur (R.212-1, 6°), celles qui réservent au professionnel le droit de modifier unilatéralement le prix ou les caractéristiques (3°), et celles qui renversent la charge de la preuve (12°).</a:t>
            </a:r>
          </a:p>
        </p:txBody>
      </p:sp>
      <p:sp>
        <p:nvSpPr>
          <p:cNvPr id="15" name="Right Arrow"/>
          <p:cNvSpPr/>
          <p:nvPr/>
        </p:nvSpPr>
        <p:spPr>
          <a:xfrm>
            <a:off x="502920" y="5788152"/>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p:cNvSpPr txBox="1"/>
          <p:nvPr/>
        </p:nvSpPr>
        <p:spPr>
          <a:xfrm>
            <a:off x="758952" y="5705856"/>
            <a:ext cx="9600000" cy="224677"/>
          </a:xfrm>
          <a:prstGeom prst="rect">
            <a:avLst/>
          </a:prstGeom>
          <a:noFill/>
        </p:spPr>
        <p:txBody>
          <a:bodyPr wrap="square" lIns="45720" tIns="27432" rIns="45720" bIns="27432" anchor="t">
            <a:spAutoFit/>
          </a:bodyPr>
          <a:lstStyle/>
          <a:p>
            <a:pPr algn="l">
              <a:spcBef>
                <a:spcPts val="0"/>
              </a:spcBef>
              <a:spcAft>
                <a:spcPts val="400"/>
              </a:spcAft>
            </a:pPr>
            <a:r>
              <a:rPr lang="fr-FR" sz="1100" b="1" i="0" noProof="0" dirty="0">
                <a:solidFill>
                  <a:srgbClr val="EA7700"/>
                </a:solidFill>
                <a:latin typeface="Barlow"/>
              </a:rPr>
              <a:t>RÉFLEXE JURISPRUDENTIEL : </a:t>
            </a:r>
            <a:r>
              <a:rPr lang="fr-FR" sz="1100" b="0" i="0" noProof="0" dirty="0">
                <a:solidFill>
                  <a:srgbClr val="4B3C3C"/>
                </a:solidFill>
                <a:latin typeface="Barlow"/>
              </a:rPr>
              <a:t>Relire vos CGV clause par clause au regard de  la liste de l'article R.212-1 : la correction avant contentieux vaut acquittement.</a:t>
            </a:r>
          </a:p>
        </p:txBody>
      </p:sp>
      <p:sp>
        <p:nvSpPr>
          <p:cNvPr id="17" name="Rectangle 16"/>
          <p:cNvSpPr/>
          <p:nvPr/>
        </p:nvSpPr>
        <p:spPr>
          <a:xfrm>
            <a:off x="502920" y="2130552"/>
            <a:ext cx="6446520" cy="2715768"/>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12648" y="2194560"/>
            <a:ext cx="6172200" cy="274320"/>
          </a:xfrm>
          <a:prstGeom prst="rect">
            <a:avLst/>
          </a:prstGeom>
          <a:noFill/>
        </p:spPr>
        <p:txBody>
          <a:bodyPr wrap="square" lIns="36576" tIns="18288" rIns="36576" bIns="18288" anchor="t">
            <a:spAutoFit/>
          </a:bodyPr>
          <a:lstStyle/>
          <a:p>
            <a:pPr algn="l">
              <a:spcAft>
                <a:spcPts val="0"/>
              </a:spcAft>
            </a:pPr>
            <a:r>
              <a:rPr sz="1150" b="1" i="0">
                <a:solidFill>
                  <a:srgbClr val="FFFFFF"/>
                </a:solidFill>
                <a:latin typeface="Barlow"/>
              </a:rPr>
              <a:t>6 CLAUSES QUI FONT ENCORE TOMBER LES CGV E-COMMERCE</a:t>
            </a:r>
          </a:p>
        </p:txBody>
      </p:sp>
      <p:sp>
        <p:nvSpPr>
          <p:cNvPr id="19" name="Oval 18"/>
          <p:cNvSpPr/>
          <p:nvPr/>
        </p:nvSpPr>
        <p:spPr>
          <a:xfrm>
            <a:off x="630936" y="2532888"/>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ic_truck.png"/>
          <p:cNvPicPr>
            <a:picLocks noChangeAspect="1"/>
          </p:cNvPicPr>
          <p:nvPr/>
        </p:nvPicPr>
        <p:blipFill>
          <a:blip r:embed="rId3"/>
          <a:stretch>
            <a:fillRect/>
          </a:stretch>
        </p:blipFill>
        <p:spPr>
          <a:xfrm>
            <a:off x="694944" y="2596896"/>
            <a:ext cx="164592" cy="164592"/>
          </a:xfrm>
          <a:prstGeom prst="rect">
            <a:avLst/>
          </a:prstGeom>
        </p:spPr>
      </p:pic>
      <p:sp>
        <p:nvSpPr>
          <p:cNvPr id="21" name="TextBox 20"/>
          <p:cNvSpPr txBox="1"/>
          <p:nvPr/>
        </p:nvSpPr>
        <p:spPr>
          <a:xfrm>
            <a:off x="1005840" y="2487168"/>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Délais indicatifs : aucun retard n'ouvre droit à annulation ni indemnité. »</a:t>
            </a:r>
          </a:p>
          <a:p>
            <a:pPr algn="l">
              <a:spcAft>
                <a:spcPts val="0"/>
              </a:spcAft>
            </a:pPr>
            <a:r>
              <a:rPr sz="800" b="0" i="0">
                <a:solidFill>
                  <a:srgbClr val="DCE6F7"/>
                </a:solidFill>
                <a:latin typeface="Barlow"/>
              </a:rPr>
              <a:t>Prive le client de la résolution et de la réparation — R.212-1, 6° et 7°</a:t>
            </a:r>
          </a:p>
        </p:txBody>
      </p:sp>
      <p:sp>
        <p:nvSpPr>
          <p:cNvPr id="22" name="Rounded Rectangle 21"/>
          <p:cNvSpPr/>
          <p:nvPr/>
        </p:nvSpPr>
        <p:spPr>
          <a:xfrm>
            <a:off x="6309359" y="2578608"/>
            <a:ext cx="530352" cy="201168"/>
          </a:xfrm>
          <a:prstGeom prst="round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NOIRE</a:t>
            </a:r>
          </a:p>
        </p:txBody>
      </p:sp>
      <p:sp>
        <p:nvSpPr>
          <p:cNvPr id="23" name="Oval 22"/>
          <p:cNvSpPr/>
          <p:nvPr/>
        </p:nvSpPr>
        <p:spPr>
          <a:xfrm>
            <a:off x="630936" y="2916936"/>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4" name="Picture 23" descr="ic_bolt.png"/>
          <p:cNvPicPr>
            <a:picLocks noChangeAspect="1"/>
          </p:cNvPicPr>
          <p:nvPr/>
        </p:nvPicPr>
        <p:blipFill>
          <a:blip r:embed="rId4"/>
          <a:stretch>
            <a:fillRect/>
          </a:stretch>
        </p:blipFill>
        <p:spPr>
          <a:xfrm>
            <a:off x="694944" y="2980944"/>
            <a:ext cx="164592" cy="164592"/>
          </a:xfrm>
          <a:prstGeom prst="rect">
            <a:avLst/>
          </a:prstGeom>
        </p:spPr>
      </p:pic>
      <p:sp>
        <p:nvSpPr>
          <p:cNvPr id="25" name="TextBox 24"/>
          <p:cNvSpPr txBox="1"/>
          <p:nvPr/>
        </p:nvSpPr>
        <p:spPr>
          <a:xfrm>
            <a:off x="1005840" y="2871216"/>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Rupture de stock, grève ou panne informatique valent force majeure. »</a:t>
            </a:r>
          </a:p>
          <a:p>
            <a:pPr algn="l">
              <a:spcAft>
                <a:spcPts val="0"/>
              </a:spcAft>
            </a:pPr>
            <a:r>
              <a:rPr sz="800" b="0" i="0">
                <a:solidFill>
                  <a:srgbClr val="DCE6F7"/>
                </a:solidFill>
                <a:latin typeface="Barlow"/>
              </a:rPr>
              <a:t>Étend la force majeure au-delà de l'art. 1218 C. civ. — CCA, Recomm. 07-02</a:t>
            </a:r>
          </a:p>
        </p:txBody>
      </p:sp>
      <p:sp>
        <p:nvSpPr>
          <p:cNvPr id="26" name="Rounded Rectangle 25"/>
          <p:cNvSpPr/>
          <p:nvPr/>
        </p:nvSpPr>
        <p:spPr>
          <a:xfrm>
            <a:off x="6309359" y="2962656"/>
            <a:ext cx="530352" cy="201168"/>
          </a:xfrm>
          <a:prstGeom prst="round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CCA</a:t>
            </a:r>
          </a:p>
        </p:txBody>
      </p:sp>
      <p:sp>
        <p:nvSpPr>
          <p:cNvPr id="27" name="Oval 26"/>
          <p:cNvSpPr/>
          <p:nvPr/>
        </p:nvSpPr>
        <p:spPr>
          <a:xfrm>
            <a:off x="630936" y="3300984"/>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descr="ic_tags.png"/>
          <p:cNvPicPr>
            <a:picLocks noChangeAspect="1"/>
          </p:cNvPicPr>
          <p:nvPr/>
        </p:nvPicPr>
        <p:blipFill>
          <a:blip r:embed="rId5"/>
          <a:stretch>
            <a:fillRect/>
          </a:stretch>
        </p:blipFill>
        <p:spPr>
          <a:xfrm>
            <a:off x="694944" y="3364991"/>
            <a:ext cx="164592" cy="164592"/>
          </a:xfrm>
          <a:prstGeom prst="rect">
            <a:avLst/>
          </a:prstGeom>
        </p:spPr>
      </p:pic>
      <p:sp>
        <p:nvSpPr>
          <p:cNvPr id="29" name="TextBox 28"/>
          <p:cNvSpPr txBox="1"/>
          <p:nvPr/>
        </p:nvSpPr>
        <p:spPr>
          <a:xfrm>
            <a:off x="1005840" y="3255264"/>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Prix et CGV modifiables à tout moment, même pour les commandes en cours. »</a:t>
            </a:r>
          </a:p>
          <a:p>
            <a:pPr algn="l">
              <a:spcAft>
                <a:spcPts val="0"/>
              </a:spcAft>
            </a:pPr>
            <a:r>
              <a:rPr sz="800" b="0" i="0">
                <a:solidFill>
                  <a:srgbClr val="DCE6F7"/>
                </a:solidFill>
                <a:latin typeface="Barlow"/>
              </a:rPr>
              <a:t>Modification unilatérale du prix ou des caractéristiques — R.212-1, 3°</a:t>
            </a:r>
          </a:p>
        </p:txBody>
      </p:sp>
      <p:sp>
        <p:nvSpPr>
          <p:cNvPr id="30" name="Rounded Rectangle 29"/>
          <p:cNvSpPr/>
          <p:nvPr/>
        </p:nvSpPr>
        <p:spPr>
          <a:xfrm>
            <a:off x="6309359" y="3346703"/>
            <a:ext cx="530352" cy="201168"/>
          </a:xfrm>
          <a:prstGeom prst="round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NOIRE</a:t>
            </a:r>
          </a:p>
        </p:txBody>
      </p:sp>
      <p:sp>
        <p:nvSpPr>
          <p:cNvPr id="31" name="Oval 30"/>
          <p:cNvSpPr/>
          <p:nvPr/>
        </p:nvSpPr>
        <p:spPr>
          <a:xfrm>
            <a:off x="630936" y="3685032"/>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2" name="Picture 31" descr="ic_box.png"/>
          <p:cNvPicPr>
            <a:picLocks noChangeAspect="1"/>
          </p:cNvPicPr>
          <p:nvPr/>
        </p:nvPicPr>
        <p:blipFill>
          <a:blip r:embed="rId6"/>
          <a:stretch>
            <a:fillRect/>
          </a:stretch>
        </p:blipFill>
        <p:spPr>
          <a:xfrm>
            <a:off x="694944" y="3749040"/>
            <a:ext cx="164592" cy="164592"/>
          </a:xfrm>
          <a:prstGeom prst="rect">
            <a:avLst/>
          </a:prstGeom>
        </p:spPr>
      </p:pic>
      <p:sp>
        <p:nvSpPr>
          <p:cNvPr id="33" name="TextBox 32"/>
          <p:cNvSpPr txBox="1"/>
          <p:nvPr/>
        </p:nvSpPr>
        <p:spPr>
          <a:xfrm>
            <a:off x="1005840" y="3639312"/>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Retour accepté uniquement dans l'emballage d'origine, non ouvert. »</a:t>
            </a:r>
          </a:p>
          <a:p>
            <a:pPr algn="l">
              <a:spcAft>
                <a:spcPts val="0"/>
              </a:spcAft>
            </a:pPr>
            <a:r>
              <a:rPr sz="800" b="0" i="0">
                <a:solidFill>
                  <a:srgbClr val="DCE6F7"/>
                </a:solidFill>
                <a:latin typeface="Barlow"/>
              </a:rPr>
              <a:t>Ajoute des conditions légales à la rétractation — L.221-23 ; CCA, Recomm. 07-02</a:t>
            </a:r>
          </a:p>
        </p:txBody>
      </p:sp>
      <p:sp>
        <p:nvSpPr>
          <p:cNvPr id="34" name="Rounded Rectangle 33"/>
          <p:cNvSpPr/>
          <p:nvPr/>
        </p:nvSpPr>
        <p:spPr>
          <a:xfrm>
            <a:off x="6309359" y="3730752"/>
            <a:ext cx="530352" cy="201168"/>
          </a:xfrm>
          <a:prstGeom prst="round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CCA</a:t>
            </a:r>
          </a:p>
        </p:txBody>
      </p:sp>
      <p:sp>
        <p:nvSpPr>
          <p:cNvPr id="35" name="Oval 34"/>
          <p:cNvSpPr/>
          <p:nvPr/>
        </p:nvSpPr>
        <p:spPr>
          <a:xfrm>
            <a:off x="630936" y="4069080"/>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6" name="Picture 35" descr="ic_db.png"/>
          <p:cNvPicPr>
            <a:picLocks noChangeAspect="1"/>
          </p:cNvPicPr>
          <p:nvPr/>
        </p:nvPicPr>
        <p:blipFill>
          <a:blip r:embed="rId7"/>
          <a:stretch>
            <a:fillRect/>
          </a:stretch>
        </p:blipFill>
        <p:spPr>
          <a:xfrm>
            <a:off x="694944" y="4133088"/>
            <a:ext cx="164592" cy="164592"/>
          </a:xfrm>
          <a:prstGeom prst="rect">
            <a:avLst/>
          </a:prstGeom>
        </p:spPr>
      </p:pic>
      <p:sp>
        <p:nvSpPr>
          <p:cNvPr id="37" name="TextBox 36"/>
          <p:cNvSpPr txBox="1"/>
          <p:nvPr/>
        </p:nvSpPr>
        <p:spPr>
          <a:xfrm>
            <a:off x="1005840" y="4023360"/>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Seuls nos enregistrements informatiques font foi de la commande. »</a:t>
            </a:r>
          </a:p>
          <a:p>
            <a:pPr algn="l">
              <a:spcAft>
                <a:spcPts val="0"/>
              </a:spcAft>
            </a:pPr>
            <a:r>
              <a:rPr sz="800" b="0" i="0">
                <a:solidFill>
                  <a:srgbClr val="DCE6F7"/>
                </a:solidFill>
                <a:latin typeface="Barlow"/>
              </a:rPr>
              <a:t>Limite indûment les moyens de preuve du client — R.212-2, 9°</a:t>
            </a:r>
          </a:p>
        </p:txBody>
      </p:sp>
      <p:sp>
        <p:nvSpPr>
          <p:cNvPr id="38" name="Rounded Rectangle 37"/>
          <p:cNvSpPr/>
          <p:nvPr/>
        </p:nvSpPr>
        <p:spPr>
          <a:xfrm>
            <a:off x="6309359" y="4114800"/>
            <a:ext cx="530352" cy="201168"/>
          </a:xfrm>
          <a:prstGeom prst="round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GRISE</a:t>
            </a:r>
          </a:p>
        </p:txBody>
      </p:sp>
      <p:sp>
        <p:nvSpPr>
          <p:cNvPr id="39" name="Oval 38"/>
          <p:cNvSpPr/>
          <p:nvPr/>
        </p:nvSpPr>
        <p:spPr>
          <a:xfrm>
            <a:off x="630936" y="4453128"/>
            <a:ext cx="292608" cy="292608"/>
          </a:xfrm>
          <a:prstGeom prst="ellipse">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0" name="Picture 39" descr="ic_share.png"/>
          <p:cNvPicPr>
            <a:picLocks noChangeAspect="1"/>
          </p:cNvPicPr>
          <p:nvPr/>
        </p:nvPicPr>
        <p:blipFill>
          <a:blip r:embed="rId8"/>
          <a:stretch>
            <a:fillRect/>
          </a:stretch>
        </p:blipFill>
        <p:spPr>
          <a:xfrm>
            <a:off x="694944" y="4517136"/>
            <a:ext cx="164592" cy="164592"/>
          </a:xfrm>
          <a:prstGeom prst="rect">
            <a:avLst/>
          </a:prstGeom>
        </p:spPr>
      </p:pic>
      <p:sp>
        <p:nvSpPr>
          <p:cNvPr id="41" name="TextBox 40"/>
          <p:cNvSpPr txBox="1"/>
          <p:nvPr/>
        </p:nvSpPr>
        <p:spPr>
          <a:xfrm>
            <a:off x="1005840" y="4407408"/>
            <a:ext cx="5303520" cy="384048"/>
          </a:xfrm>
          <a:prstGeom prst="rect">
            <a:avLst/>
          </a:prstGeom>
          <a:noFill/>
        </p:spPr>
        <p:txBody>
          <a:bodyPr wrap="square" lIns="36576" tIns="18288" rIns="36576" bIns="18288" anchor="t">
            <a:spAutoFit/>
          </a:bodyPr>
          <a:lstStyle/>
          <a:p>
            <a:pPr algn="l">
              <a:spcAft>
                <a:spcPts val="0"/>
              </a:spcAft>
            </a:pPr>
            <a:r>
              <a:rPr sz="900" b="1" i="1">
                <a:solidFill>
                  <a:srgbClr val="FFFFFF"/>
                </a:solidFill>
                <a:latin typeface="Barlow"/>
              </a:rPr>
              <a:t>« Commander vaut accord pour transmettre vos données à nos partenaires. »</a:t>
            </a:r>
          </a:p>
          <a:p>
            <a:pPr algn="l">
              <a:spcAft>
                <a:spcPts val="0"/>
              </a:spcAft>
            </a:pPr>
            <a:r>
              <a:rPr sz="800" b="0" i="0">
                <a:solidFill>
                  <a:srgbClr val="DCE6F7"/>
                </a:solidFill>
                <a:latin typeface="Barlow"/>
              </a:rPr>
              <a:t>Consentement présumé à la prospection — CCA, Recomm. 07-02 ; RGPD art. 7</a:t>
            </a:r>
          </a:p>
        </p:txBody>
      </p:sp>
      <p:sp>
        <p:nvSpPr>
          <p:cNvPr id="42" name="Rounded Rectangle 41"/>
          <p:cNvSpPr/>
          <p:nvPr/>
        </p:nvSpPr>
        <p:spPr>
          <a:xfrm>
            <a:off x="6309359" y="4498848"/>
            <a:ext cx="530352" cy="201168"/>
          </a:xfrm>
          <a:prstGeom prst="round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50" b="1">
                <a:solidFill>
                  <a:srgbClr val="FFFFFF"/>
                </a:solidFill>
                <a:latin typeface="Barlow"/>
              </a:rPr>
              <a:t>CCA</a:t>
            </a:r>
          </a:p>
        </p:txBody>
      </p:sp>
      <p:sp>
        <p:nvSpPr>
          <p:cNvPr id="43" name="Rectangle 42"/>
          <p:cNvSpPr/>
          <p:nvPr/>
        </p:nvSpPr>
        <p:spPr>
          <a:xfrm>
            <a:off x="7086600" y="2130552"/>
            <a:ext cx="3794760" cy="2715768"/>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7196328" y="2194560"/>
            <a:ext cx="3611880" cy="274320"/>
          </a:xfrm>
          <a:prstGeom prst="rect">
            <a:avLst/>
          </a:prstGeom>
          <a:noFill/>
        </p:spPr>
        <p:txBody>
          <a:bodyPr wrap="square" lIns="36576" tIns="18288" rIns="36576" bIns="18288" anchor="t">
            <a:spAutoFit/>
          </a:bodyPr>
          <a:lstStyle/>
          <a:p>
            <a:pPr algn="l">
              <a:spcAft>
                <a:spcPts val="0"/>
              </a:spcAft>
            </a:pPr>
            <a:r>
              <a:rPr sz="1150" b="1" i="0">
                <a:solidFill>
                  <a:srgbClr val="FFFFFF"/>
                </a:solidFill>
                <a:latin typeface="Barlow"/>
              </a:rPr>
              <a:t>CE QUE ÇA COÛTE</a:t>
            </a:r>
          </a:p>
        </p:txBody>
      </p:sp>
      <p:sp>
        <p:nvSpPr>
          <p:cNvPr id="45" name="TextBox 44"/>
          <p:cNvSpPr txBox="1"/>
          <p:nvPr/>
        </p:nvSpPr>
        <p:spPr>
          <a:xfrm>
            <a:off x="7196328" y="2496312"/>
            <a:ext cx="1732788" cy="384048"/>
          </a:xfrm>
          <a:prstGeom prst="rect">
            <a:avLst/>
          </a:prstGeom>
          <a:noFill/>
        </p:spPr>
        <p:txBody>
          <a:bodyPr wrap="square" lIns="36576" tIns="18288" rIns="36576" bIns="18288" anchor="t">
            <a:spAutoFit/>
          </a:bodyPr>
          <a:lstStyle/>
          <a:p>
            <a:pPr algn="l">
              <a:spcAft>
                <a:spcPts val="0"/>
              </a:spcAft>
            </a:pPr>
            <a:r>
              <a:rPr sz="2200" b="1" i="0">
                <a:solidFill>
                  <a:srgbClr val="FFCD00"/>
                </a:solidFill>
                <a:latin typeface="Barlow Condensed ExtraBold"/>
              </a:rPr>
              <a:t>75 000 €</a:t>
            </a:r>
          </a:p>
        </p:txBody>
      </p:sp>
      <p:sp>
        <p:nvSpPr>
          <p:cNvPr id="46" name="TextBox 45"/>
          <p:cNvSpPr txBox="1"/>
          <p:nvPr/>
        </p:nvSpPr>
        <p:spPr>
          <a:xfrm>
            <a:off x="7196328" y="2898648"/>
            <a:ext cx="1732788" cy="457200"/>
          </a:xfrm>
          <a:prstGeom prst="rect">
            <a:avLst/>
          </a:prstGeom>
          <a:noFill/>
        </p:spPr>
        <p:txBody>
          <a:bodyPr wrap="square" lIns="36576" tIns="18288" rIns="36576" bIns="18288" anchor="t">
            <a:spAutoFit/>
          </a:bodyPr>
          <a:lstStyle/>
          <a:p>
            <a:pPr algn="l">
              <a:spcAft>
                <a:spcPts val="0"/>
              </a:spcAft>
            </a:pPr>
            <a:r>
              <a:rPr sz="800" b="0" i="0">
                <a:solidFill>
                  <a:srgbClr val="FFFFFF"/>
                </a:solidFill>
                <a:latin typeface="Barlow"/>
              </a:rPr>
              <a:t>Amende administrative DGCCRF pour une clause noire (personne morale) — L.241-2</a:t>
            </a:r>
          </a:p>
        </p:txBody>
      </p:sp>
      <p:sp>
        <p:nvSpPr>
          <p:cNvPr id="47" name="TextBox 46"/>
          <p:cNvSpPr txBox="1"/>
          <p:nvPr/>
        </p:nvSpPr>
        <p:spPr>
          <a:xfrm>
            <a:off x="9038844" y="2496312"/>
            <a:ext cx="1732788" cy="384048"/>
          </a:xfrm>
          <a:prstGeom prst="rect">
            <a:avLst/>
          </a:prstGeom>
          <a:noFill/>
        </p:spPr>
        <p:txBody>
          <a:bodyPr wrap="square" lIns="36576" tIns="18288" rIns="36576" bIns="18288" anchor="t">
            <a:spAutoFit/>
          </a:bodyPr>
          <a:lstStyle/>
          <a:p>
            <a:pPr algn="l">
              <a:spcAft>
                <a:spcPts val="0"/>
              </a:spcAft>
            </a:pPr>
            <a:r>
              <a:rPr sz="2200" b="1" i="0">
                <a:solidFill>
                  <a:srgbClr val="FFCD00"/>
                </a:solidFill>
                <a:latin typeface="Barlow Condensed ExtraBold"/>
              </a:rPr>
              <a:t>4 % du CA</a:t>
            </a:r>
          </a:p>
        </p:txBody>
      </p:sp>
      <p:sp>
        <p:nvSpPr>
          <p:cNvPr id="48" name="TextBox 47"/>
          <p:cNvSpPr txBox="1"/>
          <p:nvPr/>
        </p:nvSpPr>
        <p:spPr>
          <a:xfrm>
            <a:off x="9038844" y="2898648"/>
            <a:ext cx="1732788" cy="457200"/>
          </a:xfrm>
          <a:prstGeom prst="rect">
            <a:avLst/>
          </a:prstGeom>
          <a:noFill/>
        </p:spPr>
        <p:txBody>
          <a:bodyPr wrap="square" lIns="36576" tIns="18288" rIns="36576" bIns="18288" anchor="t">
            <a:spAutoFit/>
          </a:bodyPr>
          <a:lstStyle/>
          <a:p>
            <a:pPr algn="l">
              <a:spcAft>
                <a:spcPts val="0"/>
              </a:spcAft>
            </a:pPr>
            <a:r>
              <a:rPr sz="800" b="0" i="0">
                <a:solidFill>
                  <a:srgbClr val="FFFFFF"/>
                </a:solidFill>
                <a:latin typeface="Barlow"/>
              </a:rPr>
              <a:t>Plafond en cas d'infraction de grande ampleur UE (2 M€ si CA inconnu) — L.241-2</a:t>
            </a:r>
          </a:p>
        </p:txBody>
      </p:sp>
      <p:cxnSp>
        <p:nvCxnSpPr>
          <p:cNvPr id="49" name="Connector 48"/>
          <p:cNvCxnSpPr/>
          <p:nvPr/>
        </p:nvCxnSpPr>
        <p:spPr>
          <a:xfrm>
            <a:off x="7232904" y="3346704"/>
            <a:ext cx="3502152" cy="0"/>
          </a:xfrm>
          <a:prstGeom prst="line">
            <a:avLst/>
          </a:prstGeom>
          <a:ln w="9525">
            <a:solidFill>
              <a:srgbClr val="D8F0E1"/>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7196328" y="3364992"/>
            <a:ext cx="3575304" cy="329184"/>
          </a:xfrm>
          <a:prstGeom prst="rect">
            <a:avLst/>
          </a:prstGeom>
          <a:noFill/>
        </p:spPr>
        <p:txBody>
          <a:bodyPr wrap="square" lIns="36576" tIns="18288" rIns="36576" bIns="18288" anchor="t">
            <a:spAutoFit/>
          </a:bodyPr>
          <a:lstStyle/>
          <a:p>
            <a:pPr algn="l">
              <a:spcAft>
                <a:spcPts val="0"/>
              </a:spcAft>
            </a:pPr>
            <a:r>
              <a:rPr sz="850" b="1" i="0">
                <a:solidFill>
                  <a:srgbClr val="FFCD00"/>
                </a:solidFill>
                <a:latin typeface="Barlow"/>
              </a:rPr>
              <a:t>Récidive : </a:t>
            </a:r>
            <a:r>
              <a:rPr sz="850" b="0" i="0">
                <a:solidFill>
                  <a:srgbClr val="FFFFFF"/>
                </a:solidFill>
                <a:latin typeface="Barlow"/>
              </a:rPr>
              <a:t>réutiliser une clause déjà jugée abusive expose à une amende civile jusqu'à 75 000 € (L.241-1-1).</a:t>
            </a:r>
          </a:p>
        </p:txBody>
      </p:sp>
      <p:sp>
        <p:nvSpPr>
          <p:cNvPr id="51" name="Rectangle 50"/>
          <p:cNvSpPr/>
          <p:nvPr/>
        </p:nvSpPr>
        <p:spPr>
          <a:xfrm>
            <a:off x="7196328" y="3712464"/>
            <a:ext cx="3575304" cy="104241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7269480" y="3749040"/>
            <a:ext cx="3429000" cy="182880"/>
          </a:xfrm>
          <a:prstGeom prst="rect">
            <a:avLst/>
          </a:prstGeom>
          <a:noFill/>
        </p:spPr>
        <p:txBody>
          <a:bodyPr wrap="square" lIns="36576" tIns="18288" rIns="36576" bIns="18288" anchor="t">
            <a:spAutoFit/>
          </a:bodyPr>
          <a:lstStyle/>
          <a:p>
            <a:pPr algn="l">
              <a:spcAft>
                <a:spcPts val="0"/>
              </a:spcAft>
            </a:pPr>
            <a:r>
              <a:rPr sz="850" b="1" i="0">
                <a:solidFill>
                  <a:srgbClr val="10833B"/>
                </a:solidFill>
                <a:latin typeface="Barlow"/>
              </a:rPr>
              <a:t>LIRE LES PASTILLES</a:t>
            </a:r>
          </a:p>
        </p:txBody>
      </p:sp>
      <p:sp>
        <p:nvSpPr>
          <p:cNvPr id="53" name="Rounded Rectangle 52"/>
          <p:cNvSpPr/>
          <p:nvPr/>
        </p:nvSpPr>
        <p:spPr>
          <a:xfrm>
            <a:off x="7287768" y="3977640"/>
            <a:ext cx="457200" cy="164592"/>
          </a:xfrm>
          <a:prstGeom prst="round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00" b="1">
                <a:solidFill>
                  <a:srgbClr val="FFFFFF"/>
                </a:solidFill>
                <a:latin typeface="Barlow"/>
              </a:rPr>
              <a:t>NOIRE</a:t>
            </a:r>
          </a:p>
        </p:txBody>
      </p:sp>
      <p:sp>
        <p:nvSpPr>
          <p:cNvPr id="54" name="TextBox 53"/>
          <p:cNvSpPr txBox="1"/>
          <p:nvPr/>
        </p:nvSpPr>
        <p:spPr>
          <a:xfrm>
            <a:off x="7799831" y="3941064"/>
            <a:ext cx="2916936" cy="237744"/>
          </a:xfrm>
          <a:prstGeom prst="rect">
            <a:avLst/>
          </a:prstGeom>
          <a:noFill/>
        </p:spPr>
        <p:txBody>
          <a:bodyPr wrap="square" lIns="36576" tIns="18288" rIns="36576" bIns="18288" anchor="ctr">
            <a:spAutoFit/>
          </a:bodyPr>
          <a:lstStyle/>
          <a:p>
            <a:pPr algn="l">
              <a:spcAft>
                <a:spcPts val="0"/>
              </a:spcAft>
            </a:pPr>
            <a:r>
              <a:rPr sz="750" b="0" i="0">
                <a:solidFill>
                  <a:srgbClr val="4B3C3C"/>
                </a:solidFill>
                <a:latin typeface="Barlow"/>
              </a:rPr>
              <a:t>Présomption irréfragable (R.212-1) : aucune preuve contraire, amende DGCCRF encourue.</a:t>
            </a:r>
          </a:p>
        </p:txBody>
      </p:sp>
      <p:sp>
        <p:nvSpPr>
          <p:cNvPr id="55" name="Rounded Rectangle 54"/>
          <p:cNvSpPr/>
          <p:nvPr/>
        </p:nvSpPr>
        <p:spPr>
          <a:xfrm>
            <a:off x="7287768" y="4242816"/>
            <a:ext cx="457200" cy="164592"/>
          </a:xfrm>
          <a:prstGeom prst="round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00" b="1">
                <a:solidFill>
                  <a:srgbClr val="FFFFFF"/>
                </a:solidFill>
                <a:latin typeface="Barlow"/>
              </a:rPr>
              <a:t>GRISE</a:t>
            </a:r>
          </a:p>
        </p:txBody>
      </p:sp>
      <p:sp>
        <p:nvSpPr>
          <p:cNvPr id="56" name="TextBox 55"/>
          <p:cNvSpPr txBox="1"/>
          <p:nvPr/>
        </p:nvSpPr>
        <p:spPr>
          <a:xfrm>
            <a:off x="7799831" y="4206240"/>
            <a:ext cx="2916936" cy="237744"/>
          </a:xfrm>
          <a:prstGeom prst="rect">
            <a:avLst/>
          </a:prstGeom>
          <a:noFill/>
        </p:spPr>
        <p:txBody>
          <a:bodyPr wrap="square" lIns="36576" tIns="18288" rIns="36576" bIns="18288" anchor="ctr">
            <a:spAutoFit/>
          </a:bodyPr>
          <a:lstStyle/>
          <a:p>
            <a:pPr algn="l">
              <a:spcAft>
                <a:spcPts val="0"/>
              </a:spcAft>
            </a:pPr>
            <a:r>
              <a:rPr sz="750" b="0" i="0">
                <a:solidFill>
                  <a:srgbClr val="4B3C3C"/>
                </a:solidFill>
                <a:latin typeface="Barlow"/>
              </a:rPr>
              <a:t>Présomption simple (R.212-2) : le professionnel peut prouver l'absence de déséquilibre.</a:t>
            </a:r>
          </a:p>
        </p:txBody>
      </p:sp>
      <p:sp>
        <p:nvSpPr>
          <p:cNvPr id="57" name="Rounded Rectangle 56"/>
          <p:cNvSpPr/>
          <p:nvPr/>
        </p:nvSpPr>
        <p:spPr>
          <a:xfrm>
            <a:off x="7287768" y="4507992"/>
            <a:ext cx="457200" cy="164592"/>
          </a:xfrm>
          <a:prstGeom prst="roundRect">
            <a:avLst/>
          </a:prstGeom>
          <a:solidFill>
            <a:srgbClr val="6B6B6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700" b="1">
                <a:solidFill>
                  <a:srgbClr val="FFFFFF"/>
                </a:solidFill>
                <a:latin typeface="Barlow"/>
              </a:rPr>
              <a:t>CCA</a:t>
            </a:r>
          </a:p>
        </p:txBody>
      </p:sp>
      <p:sp>
        <p:nvSpPr>
          <p:cNvPr id="58" name="TextBox 57"/>
          <p:cNvSpPr txBox="1"/>
          <p:nvPr/>
        </p:nvSpPr>
        <p:spPr>
          <a:xfrm>
            <a:off x="7799831" y="4471416"/>
            <a:ext cx="2916936" cy="237744"/>
          </a:xfrm>
          <a:prstGeom prst="rect">
            <a:avLst/>
          </a:prstGeom>
          <a:noFill/>
        </p:spPr>
        <p:txBody>
          <a:bodyPr wrap="square" lIns="36576" tIns="18288" rIns="36576" bIns="18288" anchor="ctr">
            <a:spAutoFit/>
          </a:bodyPr>
          <a:lstStyle/>
          <a:p>
            <a:pPr algn="l">
              <a:spcAft>
                <a:spcPts val="0"/>
              </a:spcAft>
            </a:pPr>
            <a:r>
              <a:rPr sz="750" b="0" i="0">
                <a:solidFill>
                  <a:srgbClr val="4B3C3C"/>
                </a:solidFill>
                <a:latin typeface="Barlow"/>
              </a:rPr>
              <a:t>Visée par la Commission des clauses abusives : non contraignant, mais suivi par les juges.</a:t>
            </a:r>
          </a:p>
        </p:txBody>
      </p:sp>
      <p:sp>
        <p:nvSpPr>
          <p:cNvPr id="59" name="TextBox 58"/>
          <p:cNvSpPr txBox="1"/>
          <p:nvPr/>
        </p:nvSpPr>
        <p:spPr>
          <a:xfrm>
            <a:off x="457200" y="6199632"/>
            <a:ext cx="9509760" cy="274320"/>
          </a:xfrm>
          <a:prstGeom prst="rect">
            <a:avLst/>
          </a:prstGeom>
          <a:noFill/>
        </p:spPr>
        <p:txBody>
          <a:bodyPr wrap="square" lIns="36576" tIns="18288" rIns="36576" bIns="18288" anchor="t">
            <a:spAutoFit/>
          </a:bodyPr>
          <a:lstStyle/>
          <a:p>
            <a:pPr algn="l">
              <a:spcAft>
                <a:spcPts val="0"/>
              </a:spcAft>
            </a:pPr>
            <a:r>
              <a:rPr sz="750" b="0" i="1">
                <a:solidFill>
                  <a:srgbClr val="8A8A8A"/>
                </a:solidFill>
                <a:latin typeface="Barlow"/>
              </a:rPr>
              <a:t>Sources : C. conso. art. L.212-1, L.221-23, L.241-1 à L.241-2, R.212-1, R.212-2 ; C. civ. art. 1218 ; CCA (Commission des clauses abusives), Recomm. n° 07-02 du 24 mai 2007.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LE SITE MARCHAND</a:t>
            </a:r>
          </a:p>
        </p:txBody>
      </p:sp>
      <p:sp>
        <p:nvSpPr>
          <p:cNvPr id="4" name="TextBox 3"/>
          <p:cNvSpPr txBox="1"/>
          <p:nvPr/>
        </p:nvSpPr>
        <p:spPr>
          <a:xfrm>
            <a:off x="502920" y="109317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POLITIQUE DE CONFIDENTIALITÉ : INFORMER AVANT DE COLLECTER</a:t>
            </a:r>
          </a:p>
        </p:txBody>
      </p:sp>
      <p:graphicFrame>
        <p:nvGraphicFramePr>
          <p:cNvPr id="5" name="Table 4"/>
          <p:cNvGraphicFramePr>
            <a:graphicFrameLocks noGrp="1"/>
          </p:cNvGraphicFramePr>
          <p:nvPr>
            <p:extLst>
              <p:ext uri="{D42A27DB-BD31-4B8C-83A1-F6EECF244321}">
                <p14:modId xmlns:p14="http://schemas.microsoft.com/office/powerpoint/2010/main" val="2571513188"/>
              </p:ext>
            </p:extLst>
          </p:nvPr>
        </p:nvGraphicFramePr>
        <p:xfrm>
          <a:off x="502920" y="1627632"/>
          <a:ext cx="10881360" cy="3017520"/>
        </p:xfrm>
        <a:graphic>
          <a:graphicData uri="http://schemas.openxmlformats.org/drawingml/2006/table">
            <a:tbl>
              <a:tblPr bandRow="1">
                <a:tableStyleId>{5C22544A-7EE6-4342-B048-85BDC9FD1C3A}</a:tableStyleId>
              </a:tblPr>
              <a:tblGrid>
                <a:gridCol w="4114800">
                  <a:extLst>
                    <a:ext uri="{9D8B030D-6E8A-4147-A177-3AD203B41FA5}">
                      <a16:colId xmlns:a16="http://schemas.microsoft.com/office/drawing/2014/main" val="20000"/>
                    </a:ext>
                  </a:extLst>
                </a:gridCol>
                <a:gridCol w="6766560">
                  <a:extLst>
                    <a:ext uri="{9D8B030D-6E8A-4147-A177-3AD203B41FA5}">
                      <a16:colId xmlns:a16="http://schemas.microsoft.com/office/drawing/2014/main" val="20001"/>
                    </a:ext>
                  </a:extLst>
                </a:gridCol>
              </a:tblGrid>
              <a:tr h="329184">
                <a:tc>
                  <a:txBody>
                    <a:bodyPr/>
                    <a:lstStyle/>
                    <a:p>
                      <a:r>
                        <a:rPr lang="fr-FR" sz="1200" b="1" i="0" noProof="0" dirty="0">
                          <a:solidFill>
                            <a:srgbClr val="FFFFFF"/>
                          </a:solidFill>
                          <a:latin typeface="Barlow"/>
                        </a:rPr>
                        <a:t>Mentions obligatoires</a:t>
                      </a:r>
                    </a:p>
                  </a:txBody>
                  <a:tcPr marL="64008" marR="64008" marT="27432" marB="27432" anchor="ctr">
                    <a:solidFill>
                      <a:srgbClr val="4B3C3C"/>
                    </a:solidFill>
                  </a:tcPr>
                </a:tc>
                <a:tc>
                  <a:txBody>
                    <a:bodyPr/>
                    <a:lstStyle/>
                    <a:p>
                      <a:r>
                        <a:rPr lang="fr-FR" sz="1200" b="1" i="0" noProof="0" dirty="0">
                          <a:solidFill>
                            <a:srgbClr val="FFFFFF"/>
                          </a:solidFill>
                          <a:latin typeface="Barlow"/>
                        </a:rPr>
                        <a:t>Traduction concrète sur un site marchand</a:t>
                      </a:r>
                    </a:p>
                  </a:txBody>
                  <a:tcPr marL="64008" marR="64008" marT="27432" marB="27432" anchor="ctr">
                    <a:solidFill>
                      <a:srgbClr val="4B3C3C"/>
                    </a:solidFill>
                  </a:tcPr>
                </a:tc>
                <a:extLst>
                  <a:ext uri="{0D108BD9-81ED-4DB2-BD59-A6C34878D82A}">
                    <a16:rowId xmlns:a16="http://schemas.microsoft.com/office/drawing/2014/main" val="10000"/>
                  </a:ext>
                </a:extLst>
              </a:tr>
              <a:tr h="384048">
                <a:tc>
                  <a:txBody>
                    <a:bodyPr/>
                    <a:lstStyle/>
                    <a:p>
                      <a:r>
                        <a:rPr lang="fr-FR" sz="1200" b="1" i="0" noProof="0" dirty="0">
                          <a:solidFill>
                            <a:srgbClr val="4B3C3C"/>
                          </a:solidFill>
                          <a:latin typeface="Barlow"/>
                        </a:rPr>
                        <a:t>Identité du responsable de traitement</a:t>
                      </a:r>
                    </a:p>
                  </a:txBody>
                  <a:tcPr marL="64008" marR="64008" marT="27432" marB="27432" anchor="ctr">
                    <a:solidFill>
                      <a:srgbClr val="FFFFFF"/>
                    </a:solidFill>
                  </a:tcPr>
                </a:tc>
                <a:tc>
                  <a:txBody>
                    <a:bodyPr/>
                    <a:lstStyle/>
                    <a:p>
                      <a:r>
                        <a:rPr lang="fr-FR" sz="1200" b="0" i="0" noProof="0" dirty="0">
                          <a:solidFill>
                            <a:srgbClr val="4B3C3C"/>
                          </a:solidFill>
                          <a:latin typeface="Barlow"/>
                        </a:rPr>
                        <a:t>Votre société, et le DPO s'il en existe un</a:t>
                      </a:r>
                    </a:p>
                  </a:txBody>
                  <a:tcPr marL="64008" marR="64008" marT="27432" marB="27432" anchor="ctr">
                    <a:solidFill>
                      <a:srgbClr val="FFFFFF"/>
                    </a:solidFill>
                  </a:tcPr>
                </a:tc>
                <a:extLst>
                  <a:ext uri="{0D108BD9-81ED-4DB2-BD59-A6C34878D82A}">
                    <a16:rowId xmlns:a16="http://schemas.microsoft.com/office/drawing/2014/main" val="10001"/>
                  </a:ext>
                </a:extLst>
              </a:tr>
              <a:tr h="384048">
                <a:tc>
                  <a:txBody>
                    <a:bodyPr/>
                    <a:lstStyle/>
                    <a:p>
                      <a:r>
                        <a:rPr lang="fr-FR" sz="1200" b="1" i="0" noProof="0" dirty="0">
                          <a:solidFill>
                            <a:srgbClr val="4B3C3C"/>
                          </a:solidFill>
                          <a:latin typeface="Barlow"/>
                        </a:rPr>
                        <a:t>Finalités poursuivies</a:t>
                      </a:r>
                    </a:p>
                  </a:txBody>
                  <a:tcPr marL="64008" marR="64008" marT="27432" marB="27432" anchor="ctr">
                    <a:solidFill>
                      <a:srgbClr val="F2F0EC"/>
                    </a:solidFill>
                  </a:tcPr>
                </a:tc>
                <a:tc>
                  <a:txBody>
                    <a:bodyPr/>
                    <a:lstStyle/>
                    <a:p>
                      <a:r>
                        <a:rPr lang="fr-FR" sz="1200" b="0" i="0" noProof="0" dirty="0">
                          <a:solidFill>
                            <a:srgbClr val="4B3C3C"/>
                          </a:solidFill>
                          <a:latin typeface="Barlow"/>
                        </a:rPr>
                        <a:t>Gestion des commandes, SAV, newsletter, mesure d'audience, retargeting</a:t>
                      </a:r>
                    </a:p>
                  </a:txBody>
                  <a:tcPr marL="64008" marR="64008" marT="27432" marB="27432" anchor="ctr">
                    <a:solidFill>
                      <a:srgbClr val="F2F0EC"/>
                    </a:solidFill>
                  </a:tcPr>
                </a:tc>
                <a:extLst>
                  <a:ext uri="{0D108BD9-81ED-4DB2-BD59-A6C34878D82A}">
                    <a16:rowId xmlns:a16="http://schemas.microsoft.com/office/drawing/2014/main" val="10002"/>
                  </a:ext>
                </a:extLst>
              </a:tr>
              <a:tr h="384048">
                <a:tc>
                  <a:txBody>
                    <a:bodyPr/>
                    <a:lstStyle/>
                    <a:p>
                      <a:r>
                        <a:rPr lang="fr-FR" sz="1200" b="1" i="0" noProof="0" dirty="0">
                          <a:solidFill>
                            <a:srgbClr val="4B3C3C"/>
                          </a:solidFill>
                          <a:latin typeface="Barlow"/>
                        </a:rPr>
                        <a:t>Base légale de chaque traitement</a:t>
                      </a:r>
                    </a:p>
                  </a:txBody>
                  <a:tcPr marL="64008" marR="64008" marT="27432" marB="27432" anchor="ctr">
                    <a:solidFill>
                      <a:srgbClr val="FFFFFF"/>
                    </a:solidFill>
                  </a:tcPr>
                </a:tc>
                <a:tc>
                  <a:txBody>
                    <a:bodyPr/>
                    <a:lstStyle/>
                    <a:p>
                      <a:r>
                        <a:rPr lang="fr-FR" sz="1200" b="1" i="0" noProof="0" dirty="0">
                          <a:solidFill>
                            <a:srgbClr val="4B3C3C"/>
                          </a:solidFill>
                          <a:latin typeface="Barlow"/>
                        </a:rPr>
                        <a:t>Contrat, obligation légale, intérêt légitime ou consentement</a:t>
                      </a:r>
                    </a:p>
                  </a:txBody>
                  <a:tcPr marL="64008" marR="64008" marT="27432" marB="27432" anchor="ctr">
                    <a:solidFill>
                      <a:srgbClr val="FFFFFF"/>
                    </a:solidFill>
                  </a:tcPr>
                </a:tc>
                <a:extLst>
                  <a:ext uri="{0D108BD9-81ED-4DB2-BD59-A6C34878D82A}">
                    <a16:rowId xmlns:a16="http://schemas.microsoft.com/office/drawing/2014/main" val="10003"/>
                  </a:ext>
                </a:extLst>
              </a:tr>
              <a:tr h="384048">
                <a:tc>
                  <a:txBody>
                    <a:bodyPr/>
                    <a:lstStyle/>
                    <a:p>
                      <a:r>
                        <a:rPr lang="fr-FR" sz="1200" b="1" i="0" noProof="0" dirty="0">
                          <a:solidFill>
                            <a:srgbClr val="4B3C3C"/>
                          </a:solidFill>
                          <a:latin typeface="Barlow"/>
                        </a:rPr>
                        <a:t>Destinataires des données</a:t>
                      </a:r>
                    </a:p>
                  </a:txBody>
                  <a:tcPr marL="64008" marR="64008" marT="27432" marB="27432" anchor="ctr">
                    <a:solidFill>
                      <a:srgbClr val="F2F0EC"/>
                    </a:solidFill>
                  </a:tcPr>
                </a:tc>
                <a:tc>
                  <a:txBody>
                    <a:bodyPr/>
                    <a:lstStyle/>
                    <a:p>
                      <a:r>
                        <a:rPr lang="fr-FR" sz="1200" b="0" i="0" noProof="0" dirty="0">
                          <a:solidFill>
                            <a:srgbClr val="4B3C3C"/>
                          </a:solidFill>
                          <a:latin typeface="Barlow"/>
                        </a:rPr>
                        <a:t>Prestataires logistiques, paiement, hébergement, outils marketing</a:t>
                      </a:r>
                    </a:p>
                  </a:txBody>
                  <a:tcPr marL="64008" marR="64008" marT="27432" marB="27432" anchor="ctr">
                    <a:solidFill>
                      <a:srgbClr val="F2F0EC"/>
                    </a:solidFill>
                  </a:tcPr>
                </a:tc>
                <a:extLst>
                  <a:ext uri="{0D108BD9-81ED-4DB2-BD59-A6C34878D82A}">
                    <a16:rowId xmlns:a16="http://schemas.microsoft.com/office/drawing/2014/main" val="10004"/>
                  </a:ext>
                </a:extLst>
              </a:tr>
              <a:tr h="384048">
                <a:tc>
                  <a:txBody>
                    <a:bodyPr/>
                    <a:lstStyle/>
                    <a:p>
                      <a:r>
                        <a:rPr lang="fr-FR" sz="1200" b="1" i="0" noProof="0" dirty="0">
                          <a:solidFill>
                            <a:srgbClr val="4B3C3C"/>
                          </a:solidFill>
                          <a:latin typeface="Barlow"/>
                        </a:rPr>
                        <a:t>Transferts hors UE</a:t>
                      </a:r>
                    </a:p>
                  </a:txBody>
                  <a:tcPr marL="64008" marR="64008" marT="27432" marB="27432" anchor="ctr">
                    <a:solidFill>
                      <a:srgbClr val="FFFFFF"/>
                    </a:solidFill>
                  </a:tcPr>
                </a:tc>
                <a:tc>
                  <a:txBody>
                    <a:bodyPr/>
                    <a:lstStyle/>
                    <a:p>
                      <a:r>
                        <a:rPr lang="fr-FR" sz="1200" b="0" i="0" noProof="0" dirty="0">
                          <a:solidFill>
                            <a:srgbClr val="4B3C3C"/>
                          </a:solidFill>
                          <a:latin typeface="Barlow"/>
                        </a:rPr>
                        <a:t>Pays destinataire et garanties encadrant le transfert</a:t>
                      </a:r>
                    </a:p>
                  </a:txBody>
                  <a:tcPr marL="64008" marR="64008" marT="27432" marB="27432" anchor="ctr">
                    <a:solidFill>
                      <a:srgbClr val="FFFFFF"/>
                    </a:solidFill>
                  </a:tcPr>
                </a:tc>
                <a:extLst>
                  <a:ext uri="{0D108BD9-81ED-4DB2-BD59-A6C34878D82A}">
                    <a16:rowId xmlns:a16="http://schemas.microsoft.com/office/drawing/2014/main" val="10005"/>
                  </a:ext>
                </a:extLst>
              </a:tr>
              <a:tr h="384048">
                <a:tc>
                  <a:txBody>
                    <a:bodyPr/>
                    <a:lstStyle/>
                    <a:p>
                      <a:r>
                        <a:rPr lang="fr-FR" sz="1200" b="1" i="0" noProof="0" dirty="0">
                          <a:solidFill>
                            <a:srgbClr val="4B3C3C"/>
                          </a:solidFill>
                          <a:latin typeface="Barlow"/>
                        </a:rPr>
                        <a:t>Durée de conservation</a:t>
                      </a:r>
                    </a:p>
                  </a:txBody>
                  <a:tcPr marL="64008" marR="64008" marT="27432" marB="27432" anchor="ctr">
                    <a:solidFill>
                      <a:srgbClr val="F2F0EC"/>
                    </a:solidFill>
                  </a:tcPr>
                </a:tc>
                <a:tc>
                  <a:txBody>
                    <a:bodyPr/>
                    <a:lstStyle/>
                    <a:p>
                      <a:r>
                        <a:rPr lang="fr-FR" sz="1200" b="0" i="0" noProof="0" dirty="0">
                          <a:solidFill>
                            <a:srgbClr val="4B3C3C"/>
                          </a:solidFill>
                          <a:latin typeface="Barlow"/>
                        </a:rPr>
                        <a:t>Par finalité — pas de mention « le temps nécessaire » seule</a:t>
                      </a:r>
                    </a:p>
                  </a:txBody>
                  <a:tcPr marL="64008" marR="64008" marT="27432" marB="27432" anchor="ctr">
                    <a:solidFill>
                      <a:srgbClr val="F2F0EC"/>
                    </a:solidFill>
                  </a:tcPr>
                </a:tc>
                <a:extLst>
                  <a:ext uri="{0D108BD9-81ED-4DB2-BD59-A6C34878D82A}">
                    <a16:rowId xmlns:a16="http://schemas.microsoft.com/office/drawing/2014/main" val="10006"/>
                  </a:ext>
                </a:extLst>
              </a:tr>
              <a:tr h="384048">
                <a:tc>
                  <a:txBody>
                    <a:bodyPr/>
                    <a:lstStyle/>
                    <a:p>
                      <a:r>
                        <a:rPr lang="fr-FR" sz="1200" b="1" i="0" noProof="0" dirty="0">
                          <a:solidFill>
                            <a:srgbClr val="4B3C3C"/>
                          </a:solidFill>
                          <a:latin typeface="Barlow"/>
                        </a:rPr>
                        <a:t>Droits des personnes</a:t>
                      </a:r>
                    </a:p>
                  </a:txBody>
                  <a:tcPr marL="64008" marR="64008" marT="27432" marB="27432" anchor="ctr">
                    <a:solidFill>
                      <a:srgbClr val="FFFFFF"/>
                    </a:solidFill>
                  </a:tcPr>
                </a:tc>
                <a:tc>
                  <a:txBody>
                    <a:bodyPr/>
                    <a:lstStyle/>
                    <a:p>
                      <a:r>
                        <a:rPr lang="fr-FR" sz="1200" b="0" i="0" noProof="0" dirty="0">
                          <a:solidFill>
                            <a:srgbClr val="4B3C3C"/>
                          </a:solidFill>
                          <a:latin typeface="Barlow"/>
                        </a:rPr>
                        <a:t>Accès, rectification, effacement, opposition, portabilité, réclamation CNIL</a:t>
                      </a:r>
                    </a:p>
                  </a:txBody>
                  <a:tcPr marL="64008" marR="64008" marT="27432" marB="27432" anchor="ctr">
                    <a:solidFill>
                      <a:srgbClr val="FFFFFF"/>
                    </a:solidFill>
                  </a:tcPr>
                </a:tc>
                <a:extLst>
                  <a:ext uri="{0D108BD9-81ED-4DB2-BD59-A6C34878D82A}">
                    <a16:rowId xmlns:a16="http://schemas.microsoft.com/office/drawing/2014/main" val="10007"/>
                  </a:ext>
                </a:extLst>
              </a:tr>
            </a:tbl>
          </a:graphicData>
        </a:graphic>
      </p:graphicFrame>
      <p:sp>
        <p:nvSpPr>
          <p:cNvPr id="6" name="Rectangle 5"/>
          <p:cNvSpPr/>
          <p:nvPr/>
        </p:nvSpPr>
        <p:spPr>
          <a:xfrm>
            <a:off x="502920" y="4754880"/>
            <a:ext cx="10316240" cy="808066"/>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flipH="1">
            <a:off x="457201" y="4754880"/>
            <a:ext cx="45719" cy="808066"/>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85800" y="4812311"/>
            <a:ext cx="9946758"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Le point le plus souvent manqué : </a:t>
            </a:r>
            <a:r>
              <a:rPr lang="fr-FR" sz="1400" b="0" i="0" noProof="0" dirty="0">
                <a:solidFill>
                  <a:srgbClr val="4B3C3C"/>
                </a:solidFill>
                <a:latin typeface="Barlow"/>
              </a:rPr>
              <a:t>la base légale doit être identifiée </a:t>
            </a:r>
            <a:r>
              <a:rPr lang="fr-FR" sz="1400" b="1" i="0" noProof="0" dirty="0">
                <a:solidFill>
                  <a:srgbClr val="4B3C3C"/>
                </a:solidFill>
                <a:latin typeface="Barlow"/>
              </a:rPr>
              <a:t>traitement par traitement</a:t>
            </a:r>
            <a:r>
              <a:rPr lang="fr-FR" sz="1400" b="0" i="0" noProof="0" dirty="0">
                <a:solidFill>
                  <a:srgbClr val="4B3C3C"/>
                </a:solidFill>
                <a:latin typeface="Barlow"/>
              </a:rPr>
              <a:t>. Et la finalité se qualifie par sa destination réelle : la CNIL a refusé de voir un intérêt légitime dans la normalisation postale et le dédoublonnage, qui participaient en réalité à la prospection commerciale de partenaires.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wrap="square"/>
          <a:lstStyle/>
          <a:p>
            <a:r>
              <a:rPr lang="fr-FR" sz="4000" b="1" i="0" noProof="0" dirty="0">
                <a:solidFill>
                  <a:srgbClr val="4B3C3C"/>
                </a:solidFill>
                <a:latin typeface="Barlow Condensed ExtraBold"/>
              </a:rPr>
              <a:t>PARTIE 4</a:t>
            </a:r>
          </a:p>
          <a:p>
            <a:r>
              <a:rPr lang="fr-FR" sz="2800" b="1" i="0" noProof="0" dirty="0">
                <a:solidFill>
                  <a:srgbClr val="FFFFFF"/>
                </a:solidFill>
                <a:latin typeface="Barlow Condensed ExtraBold"/>
              </a:rPr>
              <a:t>LE JURIDIQUE AU CŒUR </a:t>
            </a:r>
            <a:br>
              <a:rPr lang="fr-FR" sz="2800" b="1" i="0" noProof="0" dirty="0">
                <a:solidFill>
                  <a:srgbClr val="FFFFFF"/>
                </a:solidFill>
                <a:latin typeface="Barlow Condensed ExtraBold"/>
              </a:rPr>
            </a:br>
            <a:r>
              <a:rPr lang="fr-FR" sz="2800" b="1" i="0" noProof="0" dirty="0">
                <a:solidFill>
                  <a:srgbClr val="FFFFFF"/>
                </a:solidFill>
                <a:latin typeface="Barlow Condensed ExtraBold"/>
              </a:rPr>
              <a:t>DU DESIGN ET DE L'UX</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502920" y="1135907"/>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PRIX BARRÉS ET PROMOTIONS : LA RÈGLE DES 30 JOURS</a:t>
            </a:r>
          </a:p>
        </p:txBody>
      </p:sp>
      <p:sp>
        <p:nvSpPr>
          <p:cNvPr id="5" name="Rectangle 4"/>
          <p:cNvSpPr/>
          <p:nvPr/>
        </p:nvSpPr>
        <p:spPr>
          <a:xfrm>
            <a:off x="502920" y="1572768"/>
            <a:ext cx="10881360" cy="621792"/>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02920" y="1572768"/>
            <a:ext cx="68580" cy="621792"/>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685800" y="1640521"/>
            <a:ext cx="10588752" cy="486287"/>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La règle : </a:t>
            </a:r>
            <a:r>
              <a:rPr lang="fr-FR" sz="1400" b="0" i="0" noProof="0" dirty="0">
                <a:solidFill>
                  <a:srgbClr val="4B3C3C"/>
                </a:solidFill>
                <a:latin typeface="Barlow"/>
              </a:rPr>
              <a:t>toute annonce de réduction doit indiquer le </a:t>
            </a:r>
            <a:r>
              <a:rPr lang="fr-FR" sz="1400" b="1" i="0" noProof="0" dirty="0">
                <a:solidFill>
                  <a:srgbClr val="4B3C3C"/>
                </a:solidFill>
                <a:latin typeface="Barlow"/>
              </a:rPr>
              <a:t>prix le plus bas pratiqué au cours des 30 derniers jours</a:t>
            </a:r>
            <a:r>
              <a:rPr lang="fr-FR" sz="1400" b="0" i="0" noProof="0" dirty="0">
                <a:solidFill>
                  <a:srgbClr val="4B3C3C"/>
                </a:solidFill>
                <a:latin typeface="Barlow"/>
              </a:rPr>
              <a:t> précédant la réduction — et non le prix « conseillé » ou le prix d'origine.</a:t>
            </a:r>
          </a:p>
        </p:txBody>
      </p:sp>
      <p:sp>
        <p:nvSpPr>
          <p:cNvPr id="8" name="Rectangle 7"/>
          <p:cNvSpPr/>
          <p:nvPr/>
        </p:nvSpPr>
        <p:spPr>
          <a:xfrm>
            <a:off x="822960" y="2788920"/>
            <a:ext cx="7498079" cy="128016"/>
          </a:xfrm>
          <a:prstGeom prst="rect">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Rectangle 8"/>
          <p:cNvSpPr/>
          <p:nvPr/>
        </p:nvSpPr>
        <p:spPr>
          <a:xfrm>
            <a:off x="822960" y="2633472"/>
            <a:ext cx="128016" cy="43891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137160" y="3127248"/>
            <a:ext cx="1600200" cy="637610"/>
          </a:xfrm>
          <a:prstGeom prst="rect">
            <a:avLst/>
          </a:prstGeom>
          <a:noFill/>
        </p:spPr>
        <p:txBody>
          <a:bodyPr wrap="square" lIns="45720" tIns="27432" rIns="45720" bIns="27432" anchor="t">
            <a:spAutoFit/>
          </a:bodyPr>
          <a:lstStyle/>
          <a:p>
            <a:pPr algn="ctr">
              <a:spcBef>
                <a:spcPts val="0"/>
              </a:spcBef>
              <a:spcAft>
                <a:spcPts val="100"/>
              </a:spcAft>
            </a:pPr>
            <a:r>
              <a:rPr lang="fr-FR" sz="1600" b="1" i="0" noProof="0" dirty="0">
                <a:solidFill>
                  <a:srgbClr val="1D418A"/>
                </a:solidFill>
                <a:latin typeface="Barlow"/>
              </a:rPr>
              <a:t>J-30</a:t>
            </a:r>
          </a:p>
          <a:p>
            <a:pPr algn="ctr">
              <a:spcBef>
                <a:spcPts val="0"/>
              </a:spcBef>
              <a:spcAft>
                <a:spcPts val="0"/>
              </a:spcAft>
            </a:pPr>
            <a:r>
              <a:rPr lang="fr-FR" sz="1050" b="0" i="0" noProof="0" dirty="0">
                <a:solidFill>
                  <a:srgbClr val="4B3C3C"/>
                </a:solidFill>
                <a:latin typeface="Barlow"/>
              </a:rPr>
              <a:t>Début de la</a:t>
            </a:r>
          </a:p>
          <a:p>
            <a:pPr algn="ctr">
              <a:spcBef>
                <a:spcPts val="0"/>
              </a:spcBef>
              <a:spcAft>
                <a:spcPts val="0"/>
              </a:spcAft>
            </a:pPr>
            <a:r>
              <a:rPr lang="fr-FR" sz="1050" b="0" i="0" noProof="0" dirty="0">
                <a:solidFill>
                  <a:srgbClr val="4B3C3C"/>
                </a:solidFill>
                <a:latin typeface="Barlow"/>
              </a:rPr>
              <a:t>période de référence</a:t>
            </a:r>
          </a:p>
        </p:txBody>
      </p:sp>
      <p:sp>
        <p:nvSpPr>
          <p:cNvPr id="11" name="Rectangle 10"/>
          <p:cNvSpPr/>
          <p:nvPr/>
        </p:nvSpPr>
        <p:spPr>
          <a:xfrm>
            <a:off x="3291840" y="2633472"/>
            <a:ext cx="128016" cy="43891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2" name="TextBox 11"/>
          <p:cNvSpPr txBox="1"/>
          <p:nvPr/>
        </p:nvSpPr>
        <p:spPr>
          <a:xfrm>
            <a:off x="2606040" y="3127248"/>
            <a:ext cx="1600200" cy="637610"/>
          </a:xfrm>
          <a:prstGeom prst="rect">
            <a:avLst/>
          </a:prstGeom>
          <a:noFill/>
        </p:spPr>
        <p:txBody>
          <a:bodyPr wrap="square" lIns="45720" tIns="27432" rIns="45720" bIns="27432" anchor="t">
            <a:spAutoFit/>
          </a:bodyPr>
          <a:lstStyle/>
          <a:p>
            <a:pPr algn="ctr">
              <a:spcBef>
                <a:spcPts val="0"/>
              </a:spcBef>
              <a:spcAft>
                <a:spcPts val="100"/>
              </a:spcAft>
            </a:pPr>
            <a:r>
              <a:rPr lang="fr-FR" sz="1600" b="1" i="0" noProof="0" dirty="0">
                <a:solidFill>
                  <a:srgbClr val="1D418A"/>
                </a:solidFill>
                <a:latin typeface="Barlow"/>
              </a:rPr>
              <a:t>J-15</a:t>
            </a:r>
          </a:p>
          <a:p>
            <a:pPr algn="ctr">
              <a:spcBef>
                <a:spcPts val="0"/>
              </a:spcBef>
              <a:spcAft>
                <a:spcPts val="0"/>
              </a:spcAft>
            </a:pPr>
            <a:r>
              <a:rPr lang="fr-FR" sz="1050" b="0" i="0" noProof="0" dirty="0">
                <a:solidFill>
                  <a:srgbClr val="4B3C3C"/>
                </a:solidFill>
                <a:latin typeface="Barlow"/>
              </a:rPr>
              <a:t>Promotion ponctuelle</a:t>
            </a:r>
          </a:p>
          <a:p>
            <a:pPr algn="ctr">
              <a:spcBef>
                <a:spcPts val="0"/>
              </a:spcBef>
              <a:spcAft>
                <a:spcPts val="0"/>
              </a:spcAft>
            </a:pPr>
            <a:r>
              <a:rPr lang="fr-FR" sz="1050" b="0" i="0" noProof="0" dirty="0">
                <a:solidFill>
                  <a:srgbClr val="4B3C3C"/>
                </a:solidFill>
                <a:latin typeface="Barlow"/>
              </a:rPr>
              <a:t>à 79 € ← prix le plus bas</a:t>
            </a:r>
          </a:p>
        </p:txBody>
      </p:sp>
      <p:sp>
        <p:nvSpPr>
          <p:cNvPr id="13" name="Rectangle 12"/>
          <p:cNvSpPr/>
          <p:nvPr/>
        </p:nvSpPr>
        <p:spPr>
          <a:xfrm>
            <a:off x="5760720" y="2633472"/>
            <a:ext cx="128016" cy="43891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4" name="TextBox 13"/>
          <p:cNvSpPr txBox="1"/>
          <p:nvPr/>
        </p:nvSpPr>
        <p:spPr>
          <a:xfrm>
            <a:off x="5074920" y="3127248"/>
            <a:ext cx="1600200" cy="637610"/>
          </a:xfrm>
          <a:prstGeom prst="rect">
            <a:avLst/>
          </a:prstGeom>
          <a:noFill/>
        </p:spPr>
        <p:txBody>
          <a:bodyPr wrap="square" lIns="45720" tIns="27432" rIns="45720" bIns="27432" anchor="t">
            <a:spAutoFit/>
          </a:bodyPr>
          <a:lstStyle/>
          <a:p>
            <a:pPr algn="ctr">
              <a:spcBef>
                <a:spcPts val="0"/>
              </a:spcBef>
              <a:spcAft>
                <a:spcPts val="100"/>
              </a:spcAft>
            </a:pPr>
            <a:r>
              <a:rPr lang="fr-FR" sz="1600" b="1" i="0" noProof="0" dirty="0">
                <a:solidFill>
                  <a:srgbClr val="1D418A"/>
                </a:solidFill>
                <a:latin typeface="Barlow"/>
              </a:rPr>
              <a:t>J-1</a:t>
            </a:r>
          </a:p>
          <a:p>
            <a:pPr algn="ctr">
              <a:spcBef>
                <a:spcPts val="0"/>
              </a:spcBef>
              <a:spcAft>
                <a:spcPts val="0"/>
              </a:spcAft>
            </a:pPr>
            <a:r>
              <a:rPr lang="fr-FR" sz="1050" b="0" i="0" noProof="0" dirty="0">
                <a:solidFill>
                  <a:srgbClr val="4B3C3C"/>
                </a:solidFill>
                <a:latin typeface="Barlow"/>
              </a:rPr>
              <a:t>Prix catalogue</a:t>
            </a:r>
          </a:p>
          <a:p>
            <a:pPr algn="ctr">
              <a:spcBef>
                <a:spcPts val="0"/>
              </a:spcBef>
              <a:spcAft>
                <a:spcPts val="0"/>
              </a:spcAft>
            </a:pPr>
            <a:r>
              <a:rPr lang="fr-FR" sz="1050" b="0" i="0" noProof="0" dirty="0">
                <a:solidFill>
                  <a:srgbClr val="4B3C3C"/>
                </a:solidFill>
                <a:latin typeface="Barlow"/>
              </a:rPr>
              <a:t>à 99 €</a:t>
            </a:r>
          </a:p>
        </p:txBody>
      </p:sp>
      <p:sp>
        <p:nvSpPr>
          <p:cNvPr id="15" name="Rectangle 14"/>
          <p:cNvSpPr/>
          <p:nvPr/>
        </p:nvSpPr>
        <p:spPr>
          <a:xfrm>
            <a:off x="7863840" y="2633472"/>
            <a:ext cx="128016" cy="438912"/>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7178040" y="3127248"/>
            <a:ext cx="1600200" cy="637610"/>
          </a:xfrm>
          <a:prstGeom prst="rect">
            <a:avLst/>
          </a:prstGeom>
          <a:noFill/>
        </p:spPr>
        <p:txBody>
          <a:bodyPr wrap="square" lIns="45720" tIns="27432" rIns="45720" bIns="27432" anchor="t">
            <a:spAutoFit/>
          </a:bodyPr>
          <a:lstStyle/>
          <a:p>
            <a:pPr algn="ctr">
              <a:spcBef>
                <a:spcPts val="0"/>
              </a:spcBef>
              <a:spcAft>
                <a:spcPts val="100"/>
              </a:spcAft>
            </a:pPr>
            <a:r>
              <a:rPr lang="fr-FR" sz="1600" b="1" i="0" noProof="0" dirty="0">
                <a:solidFill>
                  <a:srgbClr val="1D418A"/>
                </a:solidFill>
                <a:latin typeface="Barlow"/>
              </a:rPr>
              <a:t>J</a:t>
            </a:r>
          </a:p>
          <a:p>
            <a:pPr algn="ctr">
              <a:spcBef>
                <a:spcPts val="0"/>
              </a:spcBef>
              <a:spcAft>
                <a:spcPts val="0"/>
              </a:spcAft>
            </a:pPr>
            <a:r>
              <a:rPr lang="fr-FR" sz="1050" b="0" i="0" noProof="0" dirty="0">
                <a:solidFill>
                  <a:srgbClr val="4B3C3C"/>
                </a:solidFill>
                <a:latin typeface="Barlow"/>
              </a:rPr>
              <a:t>Nouvelle promotion :</a:t>
            </a:r>
          </a:p>
          <a:p>
            <a:pPr algn="ctr">
              <a:spcBef>
                <a:spcPts val="0"/>
              </a:spcBef>
              <a:spcAft>
                <a:spcPts val="0"/>
              </a:spcAft>
            </a:pPr>
            <a:r>
              <a:rPr lang="fr-FR" sz="1050" b="0" i="0" noProof="0" dirty="0">
                <a:solidFill>
                  <a:srgbClr val="4B3C3C"/>
                </a:solidFill>
                <a:latin typeface="Barlow"/>
              </a:rPr>
              <a:t>référence = 79 €</a:t>
            </a:r>
          </a:p>
        </p:txBody>
      </p:sp>
      <p:sp>
        <p:nvSpPr>
          <p:cNvPr id="17" name="Rectangle 16"/>
          <p:cNvSpPr/>
          <p:nvPr/>
        </p:nvSpPr>
        <p:spPr>
          <a:xfrm>
            <a:off x="8732520" y="2331720"/>
            <a:ext cx="2651760" cy="135128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8" name="TextBox 17"/>
          <p:cNvSpPr txBox="1"/>
          <p:nvPr/>
        </p:nvSpPr>
        <p:spPr>
          <a:xfrm>
            <a:off x="8805672" y="2395727"/>
            <a:ext cx="2505456" cy="945387"/>
          </a:xfrm>
          <a:prstGeom prst="rect">
            <a:avLst/>
          </a:prstGeom>
          <a:noFill/>
        </p:spPr>
        <p:txBody>
          <a:bodyPr wrap="square" lIns="45720" tIns="27432" rIns="45720" bIns="27432" anchor="t">
            <a:spAutoFit/>
          </a:bodyPr>
          <a:lstStyle/>
          <a:p>
            <a:pPr algn="l">
              <a:spcBef>
                <a:spcPts val="0"/>
              </a:spcBef>
              <a:spcAft>
                <a:spcPts val="300"/>
              </a:spcAft>
            </a:pPr>
            <a:r>
              <a:rPr lang="fr-FR" sz="1600" b="1" i="0" noProof="0" dirty="0">
                <a:solidFill>
                  <a:srgbClr val="FFFFFF"/>
                </a:solidFill>
                <a:latin typeface="Barlow"/>
              </a:rPr>
              <a:t>CE QU'IL FAUT AFFICHER</a:t>
            </a:r>
          </a:p>
          <a:p>
            <a:pPr algn="l">
              <a:spcBef>
                <a:spcPts val="0"/>
              </a:spcBef>
              <a:spcAft>
                <a:spcPts val="200"/>
              </a:spcAft>
            </a:pPr>
            <a:r>
              <a:rPr lang="fr-FR" sz="1200" b="0" i="0" noProof="0" dirty="0">
                <a:solidFill>
                  <a:srgbClr val="FFFFFF"/>
                </a:solidFill>
                <a:latin typeface="Barlow"/>
              </a:rPr>
              <a:t>•  Prix de référence = 79 €</a:t>
            </a:r>
          </a:p>
          <a:p>
            <a:pPr algn="l">
              <a:spcBef>
                <a:spcPts val="0"/>
              </a:spcBef>
              <a:spcAft>
                <a:spcPts val="200"/>
              </a:spcAft>
            </a:pPr>
            <a:r>
              <a:rPr lang="fr-FR" sz="1200" b="0" i="0" noProof="0" dirty="0">
                <a:solidFill>
                  <a:srgbClr val="FFFFFF"/>
                </a:solidFill>
                <a:latin typeface="Barlow"/>
              </a:rPr>
              <a:t>•  Et non 99 €</a:t>
            </a:r>
          </a:p>
          <a:p>
            <a:pPr algn="l">
              <a:spcBef>
                <a:spcPts val="0"/>
              </a:spcBef>
              <a:spcAft>
                <a:spcPts val="200"/>
              </a:spcAft>
            </a:pPr>
            <a:r>
              <a:rPr lang="fr-FR" sz="1200" b="0" i="0" noProof="0" dirty="0">
                <a:solidFill>
                  <a:srgbClr val="FFFFFF"/>
                </a:solidFill>
                <a:latin typeface="Barlow"/>
              </a:rPr>
              <a:t>•  Sinon : pratique trompeuse</a:t>
            </a:r>
          </a:p>
        </p:txBody>
      </p:sp>
      <p:graphicFrame>
        <p:nvGraphicFramePr>
          <p:cNvPr id="19" name="Table 18"/>
          <p:cNvGraphicFramePr>
            <a:graphicFrameLocks noGrp="1"/>
          </p:cNvGraphicFramePr>
          <p:nvPr>
            <p:extLst>
              <p:ext uri="{D42A27DB-BD31-4B8C-83A1-F6EECF244321}">
                <p14:modId xmlns:p14="http://schemas.microsoft.com/office/powerpoint/2010/main" val="315461419"/>
              </p:ext>
            </p:extLst>
          </p:nvPr>
        </p:nvGraphicFramePr>
        <p:xfrm>
          <a:off x="502920" y="4160520"/>
          <a:ext cx="10172168" cy="1561574"/>
        </p:xfrm>
        <a:graphic>
          <a:graphicData uri="http://schemas.openxmlformats.org/drawingml/2006/table">
            <a:tbl>
              <a:tblPr bandRow="1">
                <a:tableStyleId>{5C22544A-7EE6-4342-B048-85BDC9FD1C3A}</a:tableStyleId>
              </a:tblPr>
              <a:tblGrid>
                <a:gridCol w="5299785">
                  <a:extLst>
                    <a:ext uri="{9D8B030D-6E8A-4147-A177-3AD203B41FA5}">
                      <a16:colId xmlns:a16="http://schemas.microsoft.com/office/drawing/2014/main" val="20000"/>
                    </a:ext>
                  </a:extLst>
                </a:gridCol>
                <a:gridCol w="4872383">
                  <a:extLst>
                    <a:ext uri="{9D8B030D-6E8A-4147-A177-3AD203B41FA5}">
                      <a16:colId xmlns:a16="http://schemas.microsoft.com/office/drawing/2014/main" val="20001"/>
                    </a:ext>
                  </a:extLst>
                </a:gridCol>
              </a:tblGrid>
              <a:tr h="298278">
                <a:tc>
                  <a:txBody>
                    <a:bodyPr/>
                    <a:lstStyle/>
                    <a:p>
                      <a:r>
                        <a:rPr lang="fr-FR" sz="1400" b="1" i="0" noProof="0" dirty="0">
                          <a:solidFill>
                            <a:srgbClr val="FFFFFF"/>
                          </a:solidFill>
                          <a:latin typeface="Barlow"/>
                        </a:rPr>
                        <a:t>Situation</a:t>
                      </a:r>
                    </a:p>
                  </a:txBody>
                  <a:tcPr marL="64008" marR="64008" marT="27432" marB="27432" anchor="ctr">
                    <a:solidFill>
                      <a:srgbClr val="4B3C3C"/>
                    </a:solidFill>
                  </a:tcPr>
                </a:tc>
                <a:tc>
                  <a:txBody>
                    <a:bodyPr/>
                    <a:lstStyle/>
                    <a:p>
                      <a:r>
                        <a:rPr lang="fr-FR" sz="1400" b="1" i="0" noProof="0" dirty="0">
                          <a:solidFill>
                            <a:srgbClr val="FFFFFF"/>
                          </a:solidFill>
                          <a:latin typeface="Barlow"/>
                        </a:rPr>
                        <a:t>Prix de référence à retenir</a:t>
                      </a:r>
                    </a:p>
                  </a:txBody>
                  <a:tcPr marL="64008" marR="64008" marT="27432" marB="27432" anchor="ctr">
                    <a:solidFill>
                      <a:srgbClr val="4B3C3C"/>
                    </a:solidFill>
                  </a:tcPr>
                </a:tc>
                <a:extLst>
                  <a:ext uri="{0D108BD9-81ED-4DB2-BD59-A6C34878D82A}">
                    <a16:rowId xmlns:a16="http://schemas.microsoft.com/office/drawing/2014/main" val="10000"/>
                  </a:ext>
                </a:extLst>
              </a:tr>
              <a:tr h="315824">
                <a:tc>
                  <a:txBody>
                    <a:bodyPr/>
                    <a:lstStyle/>
                    <a:p>
                      <a:r>
                        <a:rPr lang="fr-FR" sz="1200" b="1" i="0" noProof="0" dirty="0">
                          <a:solidFill>
                            <a:srgbClr val="4B3C3C"/>
                          </a:solidFill>
                          <a:latin typeface="Barlow"/>
                        </a:rPr>
                        <a:t>Réduction simple</a:t>
                      </a:r>
                    </a:p>
                  </a:txBody>
                  <a:tcPr marL="64008" marR="64008" marT="27432" marB="27432" anchor="ctr">
                    <a:solidFill>
                      <a:srgbClr val="FFFFFF"/>
                    </a:solidFill>
                  </a:tcPr>
                </a:tc>
                <a:tc>
                  <a:txBody>
                    <a:bodyPr/>
                    <a:lstStyle/>
                    <a:p>
                      <a:r>
                        <a:rPr lang="fr-FR" sz="1200" b="0" i="0" noProof="0" dirty="0">
                          <a:solidFill>
                            <a:srgbClr val="4B3C3C"/>
                          </a:solidFill>
                          <a:latin typeface="Barlow"/>
                        </a:rPr>
                        <a:t>Prix le plus bas des 30 derniers jours</a:t>
                      </a:r>
                    </a:p>
                  </a:txBody>
                  <a:tcPr marL="64008" marR="64008" marT="27432" marB="27432" anchor="ctr">
                    <a:solidFill>
                      <a:srgbClr val="FFFFFF"/>
                    </a:solidFill>
                  </a:tcPr>
                </a:tc>
                <a:extLst>
                  <a:ext uri="{0D108BD9-81ED-4DB2-BD59-A6C34878D82A}">
                    <a16:rowId xmlns:a16="http://schemas.microsoft.com/office/drawing/2014/main" val="10001"/>
                  </a:ext>
                </a:extLst>
              </a:tr>
              <a:tr h="315824">
                <a:tc>
                  <a:txBody>
                    <a:bodyPr/>
                    <a:lstStyle/>
                    <a:p>
                      <a:r>
                        <a:rPr lang="fr-FR" sz="1200" b="1" i="0" noProof="0" dirty="0">
                          <a:solidFill>
                            <a:srgbClr val="4B3C3C"/>
                          </a:solidFill>
                          <a:latin typeface="Barlow"/>
                        </a:rPr>
                        <a:t>Réductions successives sur une période</a:t>
                      </a:r>
                    </a:p>
                  </a:txBody>
                  <a:tcPr marL="64008" marR="64008" marT="27432" marB="27432" anchor="ctr">
                    <a:solidFill>
                      <a:srgbClr val="F2F0EC"/>
                    </a:solidFill>
                  </a:tcPr>
                </a:tc>
                <a:tc>
                  <a:txBody>
                    <a:bodyPr/>
                    <a:lstStyle/>
                    <a:p>
                      <a:r>
                        <a:rPr lang="fr-FR" sz="1200" b="1" i="0" noProof="0" dirty="0">
                          <a:solidFill>
                            <a:srgbClr val="4B3C3C"/>
                          </a:solidFill>
                          <a:latin typeface="Barlow"/>
                        </a:rPr>
                        <a:t>Prix pratiqué avant la première réduction</a:t>
                      </a:r>
                    </a:p>
                  </a:txBody>
                  <a:tcPr marL="64008" marR="64008" marT="27432" marB="27432" anchor="ctr">
                    <a:solidFill>
                      <a:srgbClr val="F2F0EC"/>
                    </a:solidFill>
                  </a:tcPr>
                </a:tc>
                <a:extLst>
                  <a:ext uri="{0D108BD9-81ED-4DB2-BD59-A6C34878D82A}">
                    <a16:rowId xmlns:a16="http://schemas.microsoft.com/office/drawing/2014/main" val="10002"/>
                  </a:ext>
                </a:extLst>
              </a:tr>
              <a:tr h="315824">
                <a:tc>
                  <a:txBody>
                    <a:bodyPr/>
                    <a:lstStyle/>
                    <a:p>
                      <a:r>
                        <a:rPr lang="fr-FR" sz="1200" b="1" i="0" noProof="0" dirty="0">
                          <a:solidFill>
                            <a:srgbClr val="4B3C3C"/>
                          </a:solidFill>
                          <a:latin typeface="Barlow"/>
                        </a:rPr>
                        <a:t>Produits périssables à altération rapide</a:t>
                      </a:r>
                    </a:p>
                  </a:txBody>
                  <a:tcPr marL="64008" marR="64008" marT="27432" marB="27432" anchor="ctr">
                    <a:solidFill>
                      <a:srgbClr val="FFFFFF"/>
                    </a:solidFill>
                  </a:tcPr>
                </a:tc>
                <a:tc>
                  <a:txBody>
                    <a:bodyPr/>
                    <a:lstStyle/>
                    <a:p>
                      <a:r>
                        <a:rPr lang="fr-FR" sz="1200" b="0" i="0" noProof="0" dirty="0">
                          <a:solidFill>
                            <a:srgbClr val="4B3C3C"/>
                          </a:solidFill>
                          <a:latin typeface="Barlow"/>
                        </a:rPr>
                        <a:t>Règle non applicable</a:t>
                      </a:r>
                    </a:p>
                  </a:txBody>
                  <a:tcPr marL="64008" marR="64008" marT="27432" marB="27432" anchor="ctr">
                    <a:solidFill>
                      <a:srgbClr val="FFFFFF"/>
                    </a:solidFill>
                  </a:tcPr>
                </a:tc>
                <a:extLst>
                  <a:ext uri="{0D108BD9-81ED-4DB2-BD59-A6C34878D82A}">
                    <a16:rowId xmlns:a16="http://schemas.microsoft.com/office/drawing/2014/main" val="10003"/>
                  </a:ext>
                </a:extLst>
              </a:tr>
              <a:tr h="315824">
                <a:tc>
                  <a:txBody>
                    <a:bodyPr/>
                    <a:lstStyle/>
                    <a:p>
                      <a:r>
                        <a:rPr lang="fr-FR" sz="1200" b="1" i="0" noProof="0" dirty="0">
                          <a:solidFill>
                            <a:srgbClr val="4B3C3C"/>
                          </a:solidFill>
                          <a:latin typeface="Barlow"/>
                        </a:rPr>
                        <a:t>Comparaison avec les prix d'autres professionnels</a:t>
                      </a:r>
                    </a:p>
                  </a:txBody>
                  <a:tcPr marL="64008" marR="64008" marT="27432" marB="27432" anchor="ctr">
                    <a:solidFill>
                      <a:srgbClr val="F2F0EC"/>
                    </a:solidFill>
                  </a:tcPr>
                </a:tc>
                <a:tc>
                  <a:txBody>
                    <a:bodyPr/>
                    <a:lstStyle/>
                    <a:p>
                      <a:r>
                        <a:rPr lang="fr-FR" sz="1200" b="0" i="0" noProof="0" dirty="0">
                          <a:solidFill>
                            <a:srgbClr val="4B3C3C"/>
                          </a:solidFill>
                          <a:latin typeface="Barlow"/>
                        </a:rPr>
                        <a:t>Règle non applicable</a:t>
                      </a:r>
                    </a:p>
                  </a:txBody>
                  <a:tcPr marL="64008" marR="64008" marT="27432" marB="27432" anchor="ctr">
                    <a:solidFill>
                      <a:srgbClr val="F2F0EC"/>
                    </a:solidFill>
                  </a:tcPr>
                </a:tc>
                <a:extLst>
                  <a:ext uri="{0D108BD9-81ED-4DB2-BD59-A6C34878D82A}">
                    <a16:rowId xmlns:a16="http://schemas.microsoft.com/office/drawing/2014/main" val="10004"/>
                  </a:ext>
                </a:extLst>
              </a:tr>
            </a:tbl>
          </a:graphicData>
        </a:graphic>
      </p:graphicFrame>
      <p:sp>
        <p:nvSpPr>
          <p:cNvPr id="20" name="Right Arrow 19"/>
          <p:cNvSpPr/>
          <p:nvPr/>
        </p:nvSpPr>
        <p:spPr>
          <a:xfrm>
            <a:off x="502920" y="6080256"/>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21" name="TextBox 20"/>
          <p:cNvSpPr txBox="1"/>
          <p:nvPr/>
        </p:nvSpPr>
        <p:spPr>
          <a:xfrm>
            <a:off x="813816" y="5993388"/>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docume</a:t>
            </a:r>
            <a:r>
              <a:rPr lang="fr-FR" sz="1400" noProof="0" dirty="0">
                <a:solidFill>
                  <a:srgbClr val="4B3C3C"/>
                </a:solidFill>
                <a:latin typeface="Barlow"/>
              </a:rPr>
              <a:t>nter le prix de référence</a:t>
            </a:r>
            <a:r>
              <a:rPr lang="fr-FR" sz="1400" b="0" i="0" noProof="0" dirty="0">
                <a:solidFill>
                  <a:srgbClr val="4B3C3C"/>
                </a:solidFill>
                <a:latin typeface="Barlow"/>
              </a:rPr>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502920" y="1152144"/>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CE QUE L'UX NE DOIT JAMAIS FAIRE : LES PIÈGES SANCTIONNÉS</a:t>
            </a:r>
          </a:p>
        </p:txBody>
      </p:sp>
      <p:graphicFrame>
        <p:nvGraphicFramePr>
          <p:cNvPr id="5" name="Table 4"/>
          <p:cNvGraphicFramePr>
            <a:graphicFrameLocks noGrp="1"/>
          </p:cNvGraphicFramePr>
          <p:nvPr>
            <p:extLst>
              <p:ext uri="{D42A27DB-BD31-4B8C-83A1-F6EECF244321}">
                <p14:modId xmlns:p14="http://schemas.microsoft.com/office/powerpoint/2010/main" val="2152339573"/>
              </p:ext>
            </p:extLst>
          </p:nvPr>
        </p:nvGraphicFramePr>
        <p:xfrm>
          <a:off x="502920" y="1788499"/>
          <a:ext cx="10881360" cy="2962656"/>
        </p:xfrm>
        <a:graphic>
          <a:graphicData uri="http://schemas.openxmlformats.org/drawingml/2006/table">
            <a:tbl>
              <a:tblPr bandRow="1">
                <a:tableStyleId>{5C22544A-7EE6-4342-B048-85BDC9FD1C3A}</a:tableStyleId>
              </a:tblPr>
              <a:tblGrid>
                <a:gridCol w="420624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tblGrid>
              <a:tr h="329184">
                <a:tc>
                  <a:txBody>
                    <a:bodyPr/>
                    <a:lstStyle/>
                    <a:p>
                      <a:r>
                        <a:rPr lang="fr-FR" sz="1200" b="1" i="0" noProof="0" dirty="0">
                          <a:solidFill>
                            <a:srgbClr val="FFFFFF"/>
                          </a:solidFill>
                          <a:latin typeface="Barlow"/>
                        </a:rPr>
                        <a:t>Exemples de pratiques observées</a:t>
                      </a:r>
                    </a:p>
                  </a:txBody>
                  <a:tcPr marL="64008" marR="64008" marT="27432" marB="27432" anchor="ctr">
                    <a:solidFill>
                      <a:srgbClr val="4B3C3C"/>
                    </a:solidFill>
                  </a:tcPr>
                </a:tc>
                <a:tc>
                  <a:txBody>
                    <a:bodyPr/>
                    <a:lstStyle/>
                    <a:p>
                      <a:r>
                        <a:rPr lang="fr-FR" sz="1200" b="1" i="0" noProof="0" dirty="0">
                          <a:solidFill>
                            <a:srgbClr val="FFFFFF"/>
                          </a:solidFill>
                          <a:latin typeface="Barlow"/>
                        </a:rPr>
                        <a:t>Qualification juridique</a:t>
                      </a:r>
                    </a:p>
                  </a:txBody>
                  <a:tcPr marL="64008" marR="64008" marT="27432" marB="27432" anchor="ctr">
                    <a:solidFill>
                      <a:srgbClr val="4B3C3C"/>
                    </a:solidFill>
                  </a:tcPr>
                </a:tc>
                <a:tc>
                  <a:txBody>
                    <a:bodyPr/>
                    <a:lstStyle/>
                    <a:p>
                      <a:r>
                        <a:rPr lang="fr-FR" sz="1200" b="1" i="0" noProof="0" dirty="0">
                          <a:solidFill>
                            <a:srgbClr val="FFFFFF"/>
                          </a:solidFill>
                          <a:latin typeface="Barlow"/>
                        </a:rPr>
                        <a:t>À faire à la place</a:t>
                      </a:r>
                    </a:p>
                  </a:txBody>
                  <a:tcPr marL="64008" marR="64008" marT="27432" marB="27432" anchor="ctr">
                    <a:solidFill>
                      <a:srgbClr val="4B3C3C"/>
                    </a:solidFill>
                  </a:tcPr>
                </a:tc>
                <a:extLst>
                  <a:ext uri="{0D108BD9-81ED-4DB2-BD59-A6C34878D82A}">
                    <a16:rowId xmlns:a16="http://schemas.microsoft.com/office/drawing/2014/main" val="10000"/>
                  </a:ext>
                </a:extLst>
              </a:tr>
              <a:tr h="438912">
                <a:tc>
                  <a:txBody>
                    <a:bodyPr/>
                    <a:lstStyle/>
                    <a:p>
                      <a:r>
                        <a:rPr lang="fr-FR" sz="1100" b="1" i="0" noProof="0" dirty="0">
                          <a:solidFill>
                            <a:srgbClr val="4B3C3C"/>
                          </a:solidFill>
                          <a:latin typeface="Barlow"/>
                        </a:rPr>
                        <a:t>« Plus que 2 en stock ! » alors que le stock est illimité</a:t>
                      </a:r>
                    </a:p>
                  </a:txBody>
                  <a:tcPr marL="64008" marR="64008" marT="27432" marB="27432" anchor="ctr">
                    <a:solidFill>
                      <a:srgbClr val="FFFFFF"/>
                    </a:solidFill>
                  </a:tcPr>
                </a:tc>
                <a:tc>
                  <a:txBody>
                    <a:bodyPr/>
                    <a:lstStyle/>
                    <a:p>
                      <a:r>
                        <a:rPr lang="fr-FR" sz="1100" b="0" i="0" noProof="0" dirty="0">
                          <a:solidFill>
                            <a:srgbClr val="4B3C3C"/>
                          </a:solidFill>
                          <a:latin typeface="Barlow"/>
                        </a:rPr>
                        <a:t>Pratique commerciale trompeuse</a:t>
                      </a:r>
                    </a:p>
                  </a:txBody>
                  <a:tcPr marL="64008" marR="64008" marT="27432" marB="27432" anchor="ctr">
                    <a:solidFill>
                      <a:srgbClr val="FFFFFF"/>
                    </a:solidFill>
                  </a:tcPr>
                </a:tc>
                <a:tc>
                  <a:txBody>
                    <a:bodyPr/>
                    <a:lstStyle/>
                    <a:p>
                      <a:r>
                        <a:rPr lang="fr-FR" sz="1100" b="0" i="0" noProof="0" dirty="0">
                          <a:solidFill>
                            <a:srgbClr val="4B3C3C"/>
                          </a:solidFill>
                          <a:latin typeface="Barlow"/>
                        </a:rPr>
                        <a:t>Afficher la disponibilité réelle, issue du stock</a:t>
                      </a:r>
                    </a:p>
                  </a:txBody>
                  <a:tcPr marL="64008" marR="64008" marT="27432" marB="27432" anchor="ctr">
                    <a:solidFill>
                      <a:srgbClr val="FFFFFF"/>
                    </a:solidFill>
                  </a:tcPr>
                </a:tc>
                <a:extLst>
                  <a:ext uri="{0D108BD9-81ED-4DB2-BD59-A6C34878D82A}">
                    <a16:rowId xmlns:a16="http://schemas.microsoft.com/office/drawing/2014/main" val="10001"/>
                  </a:ext>
                </a:extLst>
              </a:tr>
              <a:tr h="438912">
                <a:tc>
                  <a:txBody>
                    <a:bodyPr/>
                    <a:lstStyle/>
                    <a:p>
                      <a:r>
                        <a:rPr lang="fr-FR" sz="1100" b="1" i="0" noProof="0" dirty="0">
                          <a:solidFill>
                            <a:srgbClr val="4B3C3C"/>
                          </a:solidFill>
                          <a:latin typeface="Barlow"/>
                        </a:rPr>
                        <a:t>« Offre valable 10 minutes » systématiquement renouvelée</a:t>
                      </a:r>
                    </a:p>
                  </a:txBody>
                  <a:tcPr marL="64008" marR="64008" marT="27432" marB="27432" anchor="ctr">
                    <a:solidFill>
                      <a:srgbClr val="F2F0EC"/>
                    </a:solidFill>
                  </a:tcPr>
                </a:tc>
                <a:tc>
                  <a:txBody>
                    <a:bodyPr/>
                    <a:lstStyle/>
                    <a:p>
                      <a:r>
                        <a:rPr lang="fr-FR" sz="1100" b="0" i="0" noProof="0" dirty="0">
                          <a:solidFill>
                            <a:srgbClr val="4B3C3C"/>
                          </a:solidFill>
                          <a:latin typeface="Barlow"/>
                        </a:rPr>
                        <a:t>Pratique trompeuse — fausse urgence</a:t>
                      </a:r>
                    </a:p>
                  </a:txBody>
                  <a:tcPr marL="64008" marR="64008" marT="27432" marB="27432" anchor="ctr">
                    <a:solidFill>
                      <a:srgbClr val="F2F0EC"/>
                    </a:solidFill>
                  </a:tcPr>
                </a:tc>
                <a:tc>
                  <a:txBody>
                    <a:bodyPr/>
                    <a:lstStyle/>
                    <a:p>
                      <a:r>
                        <a:rPr lang="fr-FR" sz="1100" b="0" i="0" noProof="0" dirty="0">
                          <a:solidFill>
                            <a:srgbClr val="4B3C3C"/>
                          </a:solidFill>
                          <a:latin typeface="Barlow"/>
                        </a:rPr>
                        <a:t>Dater la fin réelle de l'offre et s'y tenir</a:t>
                      </a:r>
                    </a:p>
                  </a:txBody>
                  <a:tcPr marL="64008" marR="64008" marT="27432" marB="27432" anchor="ctr">
                    <a:solidFill>
                      <a:srgbClr val="F2F0EC"/>
                    </a:solidFill>
                  </a:tcPr>
                </a:tc>
                <a:extLst>
                  <a:ext uri="{0D108BD9-81ED-4DB2-BD59-A6C34878D82A}">
                    <a16:rowId xmlns:a16="http://schemas.microsoft.com/office/drawing/2014/main" val="10002"/>
                  </a:ext>
                </a:extLst>
              </a:tr>
              <a:tr h="438912">
                <a:tc>
                  <a:txBody>
                    <a:bodyPr/>
                    <a:lstStyle/>
                    <a:p>
                      <a:r>
                        <a:rPr lang="fr-FR" sz="1100" b="1" i="0" noProof="0" dirty="0">
                          <a:solidFill>
                            <a:srgbClr val="4B3C3C"/>
                          </a:solidFill>
                          <a:latin typeface="Barlow"/>
                        </a:rPr>
                        <a:t>Promotions permanentes présentées comme exceptionnelles</a:t>
                      </a:r>
                    </a:p>
                  </a:txBody>
                  <a:tcPr marL="64008" marR="64008" marT="27432" marB="27432" anchor="ctr">
                    <a:solidFill>
                      <a:srgbClr val="FFFFFF"/>
                    </a:solidFill>
                  </a:tcPr>
                </a:tc>
                <a:tc>
                  <a:txBody>
                    <a:bodyPr/>
                    <a:lstStyle/>
                    <a:p>
                      <a:r>
                        <a:rPr lang="fr-FR" sz="1100" b="0" i="0" noProof="0" dirty="0">
                          <a:solidFill>
                            <a:srgbClr val="4B3C3C"/>
                          </a:solidFill>
                          <a:latin typeface="Barlow"/>
                        </a:rPr>
                        <a:t>Pratique trompeuse (Cass. </a:t>
                      </a:r>
                      <a:r>
                        <a:rPr lang="fr-FR" sz="1100" b="0" i="0" noProof="0" dirty="0" err="1">
                          <a:solidFill>
                            <a:srgbClr val="4B3C3C"/>
                          </a:solidFill>
                          <a:latin typeface="Barlow"/>
                        </a:rPr>
                        <a:t>crim</a:t>
                      </a:r>
                      <a:r>
                        <a:rPr lang="fr-FR" sz="1100" b="0" i="0" noProof="0" dirty="0">
                          <a:solidFill>
                            <a:srgbClr val="4B3C3C"/>
                          </a:solidFill>
                          <a:latin typeface="Barlow"/>
                        </a:rPr>
                        <a:t>., 24 avr. 1997)</a:t>
                      </a:r>
                    </a:p>
                  </a:txBody>
                  <a:tcPr marL="64008" marR="64008" marT="27432" marB="27432" anchor="ctr">
                    <a:solidFill>
                      <a:srgbClr val="FFFFFF"/>
                    </a:solidFill>
                  </a:tcPr>
                </a:tc>
                <a:tc>
                  <a:txBody>
                    <a:bodyPr/>
                    <a:lstStyle/>
                    <a:p>
                      <a:r>
                        <a:rPr lang="fr-FR" sz="1100" b="0" i="0" noProof="0" dirty="0">
                          <a:solidFill>
                            <a:srgbClr val="4B3C3C"/>
                          </a:solidFill>
                          <a:latin typeface="Barlow"/>
                        </a:rPr>
                        <a:t>Alterner réellement prix normal et promotion</a:t>
                      </a:r>
                    </a:p>
                  </a:txBody>
                  <a:tcPr marL="64008" marR="64008" marT="27432" marB="27432" anchor="ctr">
                    <a:solidFill>
                      <a:srgbClr val="FFFFFF"/>
                    </a:solidFill>
                  </a:tcPr>
                </a:tc>
                <a:extLst>
                  <a:ext uri="{0D108BD9-81ED-4DB2-BD59-A6C34878D82A}">
                    <a16:rowId xmlns:a16="http://schemas.microsoft.com/office/drawing/2014/main" val="10003"/>
                  </a:ext>
                </a:extLst>
              </a:tr>
              <a:tr h="438912">
                <a:tc>
                  <a:txBody>
                    <a:bodyPr/>
                    <a:lstStyle/>
                    <a:p>
                      <a:r>
                        <a:rPr lang="fr-FR" sz="1100" b="1" i="0" noProof="0" dirty="0">
                          <a:solidFill>
                            <a:srgbClr val="4B3C3C"/>
                          </a:solidFill>
                          <a:latin typeface="Barlow"/>
                        </a:rPr>
                        <a:t>Case de consentement marketing pré-cochée</a:t>
                      </a:r>
                    </a:p>
                  </a:txBody>
                  <a:tcPr marL="64008" marR="64008" marT="27432" marB="27432" anchor="ctr">
                    <a:solidFill>
                      <a:srgbClr val="F2F0EC"/>
                    </a:solidFill>
                  </a:tcPr>
                </a:tc>
                <a:tc>
                  <a:txBody>
                    <a:bodyPr/>
                    <a:lstStyle/>
                    <a:p>
                      <a:r>
                        <a:rPr lang="fr-FR" sz="1100" b="0" i="0" noProof="0" dirty="0">
                          <a:solidFill>
                            <a:srgbClr val="4B3C3C"/>
                          </a:solidFill>
                          <a:latin typeface="Barlow"/>
                        </a:rPr>
                        <a:t>Consentement invalide au sens du RGPD</a:t>
                      </a:r>
                    </a:p>
                  </a:txBody>
                  <a:tcPr marL="64008" marR="64008" marT="27432" marB="27432" anchor="ctr">
                    <a:solidFill>
                      <a:srgbClr val="F2F0EC"/>
                    </a:solidFill>
                  </a:tcPr>
                </a:tc>
                <a:tc>
                  <a:txBody>
                    <a:bodyPr/>
                    <a:lstStyle/>
                    <a:p>
                      <a:r>
                        <a:rPr lang="fr-FR" sz="1100" b="0" i="0" noProof="0" dirty="0">
                          <a:solidFill>
                            <a:srgbClr val="4B3C3C"/>
                          </a:solidFill>
                          <a:latin typeface="Barlow"/>
                        </a:rPr>
                        <a:t>Case vierge, choix positif de l'utilisateur</a:t>
                      </a:r>
                    </a:p>
                  </a:txBody>
                  <a:tcPr marL="64008" marR="64008" marT="27432" marB="27432" anchor="ctr">
                    <a:solidFill>
                      <a:srgbClr val="F2F0EC"/>
                    </a:solidFill>
                  </a:tcPr>
                </a:tc>
                <a:extLst>
                  <a:ext uri="{0D108BD9-81ED-4DB2-BD59-A6C34878D82A}">
                    <a16:rowId xmlns:a16="http://schemas.microsoft.com/office/drawing/2014/main" val="10004"/>
                  </a:ext>
                </a:extLst>
              </a:tr>
              <a:tr h="438912">
                <a:tc>
                  <a:txBody>
                    <a:bodyPr/>
                    <a:lstStyle/>
                    <a:p>
                      <a:r>
                        <a:rPr lang="fr-FR" sz="1100" b="1" i="0" noProof="0" dirty="0">
                          <a:solidFill>
                            <a:srgbClr val="4B3C3C"/>
                          </a:solidFill>
                          <a:latin typeface="Barlow"/>
                        </a:rPr>
                        <a:t>Refus des cookies plus difficile que l'acceptation</a:t>
                      </a:r>
                    </a:p>
                  </a:txBody>
                  <a:tcPr marL="64008" marR="64008" marT="27432" marB="27432" anchor="ctr">
                    <a:solidFill>
                      <a:srgbClr val="FFFFFF"/>
                    </a:solidFill>
                  </a:tcPr>
                </a:tc>
                <a:tc>
                  <a:txBody>
                    <a:bodyPr/>
                    <a:lstStyle/>
                    <a:p>
                      <a:r>
                        <a:rPr lang="fr-FR" sz="1100" b="0" i="0" noProof="0" dirty="0">
                          <a:solidFill>
                            <a:srgbClr val="4B3C3C"/>
                          </a:solidFill>
                          <a:latin typeface="Barlow"/>
                        </a:rPr>
                        <a:t>Consentement non libre — interface manipulatoire</a:t>
                      </a:r>
                    </a:p>
                  </a:txBody>
                  <a:tcPr marL="64008" marR="64008" marT="27432" marB="27432" anchor="ctr">
                    <a:solidFill>
                      <a:srgbClr val="FFFFFF"/>
                    </a:solidFill>
                  </a:tcPr>
                </a:tc>
                <a:tc>
                  <a:txBody>
                    <a:bodyPr/>
                    <a:lstStyle/>
                    <a:p>
                      <a:r>
                        <a:rPr lang="fr-FR" sz="1100" b="0" i="0" noProof="0" dirty="0">
                          <a:solidFill>
                            <a:srgbClr val="4B3C3C"/>
                          </a:solidFill>
                          <a:latin typeface="Barlow"/>
                        </a:rPr>
                        <a:t>Bouton « Tout refuser » de même niveau</a:t>
                      </a:r>
                    </a:p>
                  </a:txBody>
                  <a:tcPr marL="64008" marR="64008" marT="27432" marB="27432" anchor="ctr">
                    <a:solidFill>
                      <a:srgbClr val="FFFFFF"/>
                    </a:solidFill>
                  </a:tcPr>
                </a:tc>
                <a:extLst>
                  <a:ext uri="{0D108BD9-81ED-4DB2-BD59-A6C34878D82A}">
                    <a16:rowId xmlns:a16="http://schemas.microsoft.com/office/drawing/2014/main" val="10005"/>
                  </a:ext>
                </a:extLst>
              </a:tr>
              <a:tr h="438912">
                <a:tc>
                  <a:txBody>
                    <a:bodyPr/>
                    <a:lstStyle/>
                    <a:p>
                      <a:r>
                        <a:rPr lang="fr-FR" sz="1100" b="1" i="0" noProof="0" dirty="0">
                          <a:solidFill>
                            <a:srgbClr val="4B3C3C"/>
                          </a:solidFill>
                          <a:latin typeface="Barlow"/>
                        </a:rPr>
                        <a:t>Désabonnement newsletter en 5 étapes</a:t>
                      </a:r>
                    </a:p>
                  </a:txBody>
                  <a:tcPr marL="64008" marR="64008" marT="27432" marB="27432" anchor="ctr">
                    <a:solidFill>
                      <a:srgbClr val="F2F0EC"/>
                    </a:solidFill>
                  </a:tcPr>
                </a:tc>
                <a:tc>
                  <a:txBody>
                    <a:bodyPr/>
                    <a:lstStyle/>
                    <a:p>
                      <a:r>
                        <a:rPr lang="fr-FR" sz="1100" b="0" i="0" noProof="0" dirty="0">
                          <a:solidFill>
                            <a:srgbClr val="4B3C3C"/>
                          </a:solidFill>
                          <a:latin typeface="Barlow"/>
                        </a:rPr>
                        <a:t>Entrave au droit d'opposition</a:t>
                      </a:r>
                    </a:p>
                  </a:txBody>
                  <a:tcPr marL="64008" marR="64008" marT="27432" marB="27432" anchor="ctr">
                    <a:solidFill>
                      <a:srgbClr val="F2F0EC"/>
                    </a:solidFill>
                  </a:tcPr>
                </a:tc>
                <a:tc>
                  <a:txBody>
                    <a:bodyPr/>
                    <a:lstStyle/>
                    <a:p>
                      <a:r>
                        <a:rPr lang="fr-FR" sz="1100" b="0" i="0" noProof="0" dirty="0">
                          <a:solidFill>
                            <a:srgbClr val="4B3C3C"/>
                          </a:solidFill>
                          <a:latin typeface="Barlow"/>
                        </a:rPr>
                        <a:t>Lien de désinscription en un clic</a:t>
                      </a:r>
                    </a:p>
                  </a:txBody>
                  <a:tcPr marL="64008" marR="64008" marT="27432" marB="27432" anchor="ctr">
                    <a:solidFill>
                      <a:srgbClr val="F2F0EC"/>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502920" y="4915747"/>
            <a:ext cx="10246596" cy="790109"/>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a:off x="502920" y="4915747"/>
            <a:ext cx="45719" cy="790109"/>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49224" y="4934287"/>
            <a:ext cx="10588752" cy="753027"/>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AF282C"/>
                </a:solidFill>
                <a:latin typeface="Barlow"/>
              </a:rPr>
              <a:t>L'enjeu monte : </a:t>
            </a:r>
            <a:r>
              <a:rPr lang="fr-FR" sz="1400" b="0" i="0" noProof="0" dirty="0">
                <a:solidFill>
                  <a:srgbClr val="4B3C3C"/>
                </a:solidFill>
                <a:latin typeface="Barlow"/>
              </a:rPr>
              <a:t>l'article 25 du DSA interdit désormais les interfaces qui trompent ou manipulent l'utilisateur. </a:t>
            </a:r>
          </a:p>
          <a:p>
            <a:pPr algn="l">
              <a:spcBef>
                <a:spcPts val="0"/>
              </a:spcBef>
              <a:spcAft>
                <a:spcPts val="400"/>
              </a:spcAft>
            </a:pPr>
            <a:r>
              <a:rPr lang="fr-FR" sz="1400" b="0" i="0" noProof="0" dirty="0">
                <a:solidFill>
                  <a:srgbClr val="4B3C3C"/>
                </a:solidFill>
                <a:latin typeface="Barlow"/>
              </a:rPr>
              <a:t>Et la pratique commerciale trompeuse est punie de </a:t>
            </a:r>
            <a:r>
              <a:rPr lang="fr-FR" sz="1400" b="1" i="0" noProof="0" dirty="0">
                <a:solidFill>
                  <a:srgbClr val="4B3C3C"/>
                </a:solidFill>
                <a:latin typeface="Barlow"/>
              </a:rPr>
              <a:t>1 500 000 € pour une personne morale, montant pouvant être porté à 10 % du chiffre d'affaires moyen annuel</a:t>
            </a:r>
            <a:r>
              <a:rPr lang="fr-FR" sz="1400" b="0" i="0" noProof="0" dirty="0">
                <a:solidFill>
                  <a:srgbClr val="4B3C3C"/>
                </a:solidFill>
                <a:latin typeface="Barlow"/>
              </a:rPr>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411480" y="1140175"/>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LE TUNNEL DE VENTE CONFORME, ÉTAPE PAR ÉTAPE</a:t>
            </a:r>
          </a:p>
        </p:txBody>
      </p:sp>
      <p:sp>
        <p:nvSpPr>
          <p:cNvPr id="5" name="Rectangle 4"/>
          <p:cNvSpPr/>
          <p:nvPr/>
        </p:nvSpPr>
        <p:spPr>
          <a:xfrm>
            <a:off x="502920" y="1736453"/>
            <a:ext cx="2048256" cy="45720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6" name="TextBox 5"/>
          <p:cNvSpPr txBox="1"/>
          <p:nvPr/>
        </p:nvSpPr>
        <p:spPr>
          <a:xfrm>
            <a:off x="539496" y="1814243"/>
            <a:ext cx="1975104"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FICHE PRODUIT</a:t>
            </a:r>
          </a:p>
        </p:txBody>
      </p:sp>
      <p:sp>
        <p:nvSpPr>
          <p:cNvPr id="7" name="Rectangle 6"/>
          <p:cNvSpPr/>
          <p:nvPr/>
        </p:nvSpPr>
        <p:spPr>
          <a:xfrm>
            <a:off x="502920" y="2193653"/>
            <a:ext cx="2048256" cy="178308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8" name="TextBox 7"/>
          <p:cNvSpPr txBox="1"/>
          <p:nvPr/>
        </p:nvSpPr>
        <p:spPr>
          <a:xfrm>
            <a:off x="585216" y="2266805"/>
            <a:ext cx="1883664" cy="1501950"/>
          </a:xfrm>
          <a:prstGeom prst="rect">
            <a:avLst/>
          </a:prstGeom>
          <a:noFill/>
        </p:spPr>
        <p:txBody>
          <a:bodyPr wrap="square" lIns="45720" tIns="27432" rIns="45720" bIns="27432" anchor="t">
            <a:spAutoFit/>
          </a:bodyPr>
          <a:lstStyle/>
          <a:p>
            <a:pPr algn="l">
              <a:spcBef>
                <a:spcPts val="0"/>
              </a:spcBef>
              <a:spcAft>
                <a:spcPts val="400"/>
              </a:spcAft>
            </a:pPr>
            <a:r>
              <a:rPr lang="fr-FR" sz="1400" b="0" i="0" noProof="0" dirty="0">
                <a:solidFill>
                  <a:srgbClr val="4B3C3C"/>
                </a:solidFill>
                <a:latin typeface="Barlow"/>
              </a:rPr>
              <a:t>•  Caractéristiques essentielles</a:t>
            </a:r>
          </a:p>
          <a:p>
            <a:pPr algn="l">
              <a:spcBef>
                <a:spcPts val="0"/>
              </a:spcBef>
              <a:spcAft>
                <a:spcPts val="400"/>
              </a:spcAft>
            </a:pPr>
            <a:r>
              <a:rPr lang="fr-FR" sz="1400" b="0" i="0" noProof="0" dirty="0">
                <a:solidFill>
                  <a:srgbClr val="4B3C3C"/>
                </a:solidFill>
                <a:latin typeface="Barlow"/>
              </a:rPr>
              <a:t>•  Prix TTC et frais annexes</a:t>
            </a:r>
          </a:p>
          <a:p>
            <a:pPr algn="l">
              <a:spcBef>
                <a:spcPts val="0"/>
              </a:spcBef>
              <a:spcAft>
                <a:spcPts val="400"/>
              </a:spcAft>
            </a:pPr>
            <a:r>
              <a:rPr lang="fr-FR" sz="1400" b="0" i="0" noProof="0" dirty="0">
                <a:solidFill>
                  <a:srgbClr val="4B3C3C"/>
                </a:solidFill>
                <a:latin typeface="Barlow"/>
              </a:rPr>
              <a:t>•  Disponibilité réelle</a:t>
            </a:r>
          </a:p>
          <a:p>
            <a:pPr algn="l">
              <a:spcBef>
                <a:spcPts val="0"/>
              </a:spcBef>
              <a:spcAft>
                <a:spcPts val="400"/>
              </a:spcAft>
            </a:pPr>
            <a:r>
              <a:rPr lang="fr-FR" sz="1400" b="0" i="0" noProof="0" dirty="0">
                <a:solidFill>
                  <a:srgbClr val="4B3C3C"/>
                </a:solidFill>
                <a:latin typeface="Barlow"/>
              </a:rPr>
              <a:t>•  Garanties légales</a:t>
            </a:r>
          </a:p>
        </p:txBody>
      </p:sp>
      <p:sp>
        <p:nvSpPr>
          <p:cNvPr id="9" name="Right Arrow 8"/>
          <p:cNvSpPr/>
          <p:nvPr/>
        </p:nvSpPr>
        <p:spPr>
          <a:xfrm>
            <a:off x="2587752" y="1864469"/>
            <a:ext cx="146304" cy="201168"/>
          </a:xfrm>
          <a:prstGeom prst="rightArrow">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0" name="Rectangle 9"/>
          <p:cNvSpPr/>
          <p:nvPr/>
        </p:nvSpPr>
        <p:spPr>
          <a:xfrm>
            <a:off x="2734056" y="1736453"/>
            <a:ext cx="2048256" cy="457200"/>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1" name="TextBox 10"/>
          <p:cNvSpPr txBox="1"/>
          <p:nvPr/>
        </p:nvSpPr>
        <p:spPr>
          <a:xfrm>
            <a:off x="2770632" y="1814243"/>
            <a:ext cx="1975104"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PANIER</a:t>
            </a:r>
          </a:p>
        </p:txBody>
      </p:sp>
      <p:sp>
        <p:nvSpPr>
          <p:cNvPr id="12" name="Rectangle 11"/>
          <p:cNvSpPr/>
          <p:nvPr/>
        </p:nvSpPr>
        <p:spPr>
          <a:xfrm>
            <a:off x="2734056" y="2193653"/>
            <a:ext cx="2048256" cy="178308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3" name="TextBox 12"/>
          <p:cNvSpPr txBox="1"/>
          <p:nvPr/>
        </p:nvSpPr>
        <p:spPr>
          <a:xfrm>
            <a:off x="2816352" y="2266805"/>
            <a:ext cx="1883664" cy="1235210"/>
          </a:xfrm>
          <a:prstGeom prst="rect">
            <a:avLst/>
          </a:prstGeom>
          <a:noFill/>
        </p:spPr>
        <p:txBody>
          <a:bodyPr wrap="square" lIns="45720" tIns="27432" rIns="45720" bIns="27432" anchor="t">
            <a:spAutoFit/>
          </a:bodyPr>
          <a:lstStyle/>
          <a:p>
            <a:pPr algn="l">
              <a:spcBef>
                <a:spcPts val="0"/>
              </a:spcBef>
              <a:spcAft>
                <a:spcPts val="400"/>
              </a:spcAft>
            </a:pPr>
            <a:r>
              <a:rPr lang="fr-FR" sz="1400" b="0" i="0" noProof="0" dirty="0">
                <a:solidFill>
                  <a:srgbClr val="4B3C3C"/>
                </a:solidFill>
                <a:latin typeface="Barlow"/>
              </a:rPr>
              <a:t>•  Récapitulatif détaillé</a:t>
            </a:r>
          </a:p>
          <a:p>
            <a:pPr algn="l">
              <a:spcBef>
                <a:spcPts val="0"/>
              </a:spcBef>
              <a:spcAft>
                <a:spcPts val="400"/>
              </a:spcAft>
            </a:pPr>
            <a:r>
              <a:rPr lang="fr-FR" sz="1400" b="0" i="0" noProof="0" dirty="0">
                <a:solidFill>
                  <a:srgbClr val="4B3C3C"/>
                </a:solidFill>
                <a:latin typeface="Barlow"/>
              </a:rPr>
              <a:t>•  Frais de livraison affichés</a:t>
            </a:r>
          </a:p>
          <a:p>
            <a:pPr algn="l">
              <a:spcBef>
                <a:spcPts val="0"/>
              </a:spcBef>
              <a:spcAft>
                <a:spcPts val="400"/>
              </a:spcAft>
            </a:pPr>
            <a:r>
              <a:rPr lang="fr-FR" sz="1400" b="0" i="0" noProof="0" dirty="0">
                <a:solidFill>
                  <a:srgbClr val="4B3C3C"/>
                </a:solidFill>
                <a:latin typeface="Barlow"/>
              </a:rPr>
              <a:t>•  Aucun ajout automatique</a:t>
            </a:r>
          </a:p>
        </p:txBody>
      </p:sp>
      <p:sp>
        <p:nvSpPr>
          <p:cNvPr id="14" name="Right Arrow 13"/>
          <p:cNvSpPr/>
          <p:nvPr/>
        </p:nvSpPr>
        <p:spPr>
          <a:xfrm>
            <a:off x="4818888" y="1864469"/>
            <a:ext cx="146304" cy="201168"/>
          </a:xfrm>
          <a:prstGeom prst="rightArrow">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5" name="Rectangle 14"/>
          <p:cNvSpPr/>
          <p:nvPr/>
        </p:nvSpPr>
        <p:spPr>
          <a:xfrm>
            <a:off x="4965192" y="1736453"/>
            <a:ext cx="2048256" cy="45720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6" name="TextBox 15"/>
          <p:cNvSpPr txBox="1"/>
          <p:nvPr/>
        </p:nvSpPr>
        <p:spPr>
          <a:xfrm>
            <a:off x="5001768" y="1814243"/>
            <a:ext cx="1975104"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IDENTIFICATION</a:t>
            </a:r>
          </a:p>
        </p:txBody>
      </p:sp>
      <p:sp>
        <p:nvSpPr>
          <p:cNvPr id="17" name="Rectangle 16"/>
          <p:cNvSpPr/>
          <p:nvPr/>
        </p:nvSpPr>
        <p:spPr>
          <a:xfrm>
            <a:off x="4965192" y="2193653"/>
            <a:ext cx="2048256" cy="178308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18" name="TextBox 17"/>
          <p:cNvSpPr txBox="1"/>
          <p:nvPr/>
        </p:nvSpPr>
        <p:spPr>
          <a:xfrm>
            <a:off x="5047488" y="2266805"/>
            <a:ext cx="1883664" cy="1450654"/>
          </a:xfrm>
          <a:prstGeom prst="rect">
            <a:avLst/>
          </a:prstGeom>
          <a:noFill/>
        </p:spPr>
        <p:txBody>
          <a:bodyPr wrap="square" lIns="45720" tIns="27432" rIns="45720" bIns="27432" anchor="t">
            <a:spAutoFit/>
          </a:bodyPr>
          <a:lstStyle/>
          <a:p>
            <a:pPr algn="l">
              <a:spcBef>
                <a:spcPts val="0"/>
              </a:spcBef>
              <a:spcAft>
                <a:spcPts val="400"/>
              </a:spcAft>
            </a:pPr>
            <a:r>
              <a:rPr lang="fr-FR" sz="1400" b="0" i="0" noProof="0" dirty="0">
                <a:solidFill>
                  <a:srgbClr val="4B3C3C"/>
                </a:solidFill>
                <a:latin typeface="Barlow"/>
              </a:rPr>
              <a:t>•  Données strictement nécessaires</a:t>
            </a:r>
          </a:p>
          <a:p>
            <a:pPr algn="l">
              <a:spcBef>
                <a:spcPts val="0"/>
              </a:spcBef>
              <a:spcAft>
                <a:spcPts val="400"/>
              </a:spcAft>
            </a:pPr>
            <a:r>
              <a:rPr lang="fr-FR" sz="1400" b="0" i="0" noProof="0" dirty="0">
                <a:solidFill>
                  <a:srgbClr val="4B3C3C"/>
                </a:solidFill>
                <a:latin typeface="Barlow"/>
              </a:rPr>
              <a:t>•  Consentements séparés du contrat</a:t>
            </a:r>
          </a:p>
          <a:p>
            <a:pPr algn="l">
              <a:spcBef>
                <a:spcPts val="0"/>
              </a:spcBef>
              <a:spcAft>
                <a:spcPts val="400"/>
              </a:spcAft>
            </a:pPr>
            <a:r>
              <a:rPr lang="fr-FR" sz="1400" b="0" i="0" noProof="0" dirty="0">
                <a:solidFill>
                  <a:srgbClr val="4B3C3C"/>
                </a:solidFill>
                <a:latin typeface="Barlow"/>
              </a:rPr>
              <a:t>•  Statut pro / conso qualifié</a:t>
            </a:r>
          </a:p>
        </p:txBody>
      </p:sp>
      <p:sp>
        <p:nvSpPr>
          <p:cNvPr id="19" name="Right Arrow 18"/>
          <p:cNvSpPr/>
          <p:nvPr/>
        </p:nvSpPr>
        <p:spPr>
          <a:xfrm>
            <a:off x="7050023" y="1864469"/>
            <a:ext cx="146304" cy="201168"/>
          </a:xfrm>
          <a:prstGeom prst="rightArrow">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0" name="Rectangle 19"/>
          <p:cNvSpPr/>
          <p:nvPr/>
        </p:nvSpPr>
        <p:spPr>
          <a:xfrm>
            <a:off x="7196327" y="1736453"/>
            <a:ext cx="2048256" cy="457200"/>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1" name="TextBox 20"/>
          <p:cNvSpPr txBox="1"/>
          <p:nvPr/>
        </p:nvSpPr>
        <p:spPr>
          <a:xfrm>
            <a:off x="7232903" y="1814243"/>
            <a:ext cx="1975104"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VALIDATION</a:t>
            </a:r>
          </a:p>
        </p:txBody>
      </p:sp>
      <p:sp>
        <p:nvSpPr>
          <p:cNvPr id="22" name="Rectangle 21"/>
          <p:cNvSpPr/>
          <p:nvPr/>
        </p:nvSpPr>
        <p:spPr>
          <a:xfrm>
            <a:off x="7196327" y="2193653"/>
            <a:ext cx="2048256" cy="178308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3" name="TextBox 22"/>
          <p:cNvSpPr txBox="1"/>
          <p:nvPr/>
        </p:nvSpPr>
        <p:spPr>
          <a:xfrm>
            <a:off x="7278623" y="2266805"/>
            <a:ext cx="1883664" cy="1666097"/>
          </a:xfrm>
          <a:prstGeom prst="rect">
            <a:avLst/>
          </a:prstGeom>
          <a:noFill/>
        </p:spPr>
        <p:txBody>
          <a:bodyPr wrap="square" lIns="45720" tIns="27432" rIns="45720" bIns="27432" anchor="t">
            <a:spAutoFit/>
          </a:bodyPr>
          <a:lstStyle/>
          <a:p>
            <a:pPr algn="l">
              <a:spcBef>
                <a:spcPts val="0"/>
              </a:spcBef>
              <a:spcAft>
                <a:spcPts val="400"/>
              </a:spcAft>
            </a:pPr>
            <a:r>
              <a:rPr lang="fr-FR" sz="1400" b="0" i="0" noProof="0" dirty="0">
                <a:solidFill>
                  <a:srgbClr val="4B3C3C"/>
                </a:solidFill>
                <a:latin typeface="Barlow"/>
              </a:rPr>
              <a:t>•  Récapitulatif + correction des erreurs</a:t>
            </a:r>
          </a:p>
          <a:p>
            <a:pPr algn="l">
              <a:spcBef>
                <a:spcPts val="0"/>
              </a:spcBef>
              <a:spcAft>
                <a:spcPts val="400"/>
              </a:spcAft>
            </a:pPr>
            <a:r>
              <a:rPr lang="fr-FR" sz="1400" b="0" i="0" noProof="0" dirty="0">
                <a:solidFill>
                  <a:srgbClr val="4B3C3C"/>
                </a:solidFill>
                <a:latin typeface="Barlow"/>
              </a:rPr>
              <a:t>•  Acceptation CGV explicite</a:t>
            </a:r>
          </a:p>
          <a:p>
            <a:pPr algn="l">
              <a:spcBef>
                <a:spcPts val="0"/>
              </a:spcBef>
              <a:spcAft>
                <a:spcPts val="400"/>
              </a:spcAft>
            </a:pPr>
            <a:r>
              <a:rPr lang="fr-FR" sz="1400" b="0" i="0" noProof="0" dirty="0">
                <a:solidFill>
                  <a:srgbClr val="4B3C3C"/>
                </a:solidFill>
                <a:latin typeface="Barlow"/>
              </a:rPr>
              <a:t>•  Bouton « commande avec obligation de paiement »</a:t>
            </a:r>
          </a:p>
        </p:txBody>
      </p:sp>
      <p:sp>
        <p:nvSpPr>
          <p:cNvPr id="24" name="Right Arrow 23"/>
          <p:cNvSpPr/>
          <p:nvPr/>
        </p:nvSpPr>
        <p:spPr>
          <a:xfrm>
            <a:off x="9281159" y="1864469"/>
            <a:ext cx="146304" cy="201168"/>
          </a:xfrm>
          <a:prstGeom prst="rightArrow">
            <a:avLst/>
          </a:prstGeom>
          <a:solidFill>
            <a:srgbClr val="D9D4C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5" name="Rectangle 24"/>
          <p:cNvSpPr/>
          <p:nvPr/>
        </p:nvSpPr>
        <p:spPr>
          <a:xfrm>
            <a:off x="9427463" y="1736453"/>
            <a:ext cx="2048256" cy="457200"/>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6" name="TextBox 25"/>
          <p:cNvSpPr txBox="1"/>
          <p:nvPr/>
        </p:nvSpPr>
        <p:spPr>
          <a:xfrm>
            <a:off x="9464039" y="1814243"/>
            <a:ext cx="1975104" cy="301621"/>
          </a:xfrm>
          <a:prstGeom prst="rect">
            <a:avLst/>
          </a:prstGeom>
          <a:noFill/>
        </p:spPr>
        <p:txBody>
          <a:bodyPr wrap="square" lIns="45720" tIns="27432" rIns="45720" bIns="27432" anchor="ctr">
            <a:spAutoFit/>
          </a:bodyPr>
          <a:lstStyle/>
          <a:p>
            <a:pPr algn="ctr">
              <a:spcBef>
                <a:spcPts val="0"/>
              </a:spcBef>
              <a:spcAft>
                <a:spcPts val="400"/>
              </a:spcAft>
            </a:pPr>
            <a:r>
              <a:rPr lang="fr-FR" sz="1600" b="1" i="0" noProof="0" dirty="0">
                <a:solidFill>
                  <a:srgbClr val="FFFFFF"/>
                </a:solidFill>
                <a:latin typeface="Barlow Condensed ExtraBold"/>
              </a:rPr>
              <a:t>CONFIRMATION</a:t>
            </a:r>
          </a:p>
        </p:txBody>
      </p:sp>
      <p:sp>
        <p:nvSpPr>
          <p:cNvPr id="27" name="Rectangle 26"/>
          <p:cNvSpPr/>
          <p:nvPr/>
        </p:nvSpPr>
        <p:spPr>
          <a:xfrm>
            <a:off x="9427463" y="2193653"/>
            <a:ext cx="2048256" cy="1783080"/>
          </a:xfrm>
          <a:prstGeom prst="rect">
            <a:avLst/>
          </a:prstGeom>
          <a:solidFill>
            <a:srgbClr val="FFFFFF"/>
          </a:solidFill>
          <a:ln w="12700">
            <a:solidFill>
              <a:srgbClr val="D9D4CC"/>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sz="3200" noProof="0" dirty="0"/>
          </a:p>
        </p:txBody>
      </p:sp>
      <p:sp>
        <p:nvSpPr>
          <p:cNvPr id="28" name="TextBox 27"/>
          <p:cNvSpPr txBox="1"/>
          <p:nvPr/>
        </p:nvSpPr>
        <p:spPr>
          <a:xfrm>
            <a:off x="9509759" y="2266805"/>
            <a:ext cx="1883664" cy="1450654"/>
          </a:xfrm>
          <a:prstGeom prst="rect">
            <a:avLst/>
          </a:prstGeom>
          <a:noFill/>
        </p:spPr>
        <p:txBody>
          <a:bodyPr wrap="square" lIns="45720" tIns="27432" rIns="45720" bIns="27432" anchor="t">
            <a:spAutoFit/>
          </a:bodyPr>
          <a:lstStyle/>
          <a:p>
            <a:pPr algn="l">
              <a:spcBef>
                <a:spcPts val="0"/>
              </a:spcBef>
              <a:spcAft>
                <a:spcPts val="400"/>
              </a:spcAft>
            </a:pPr>
            <a:r>
              <a:rPr lang="fr-FR" sz="1400" b="0" i="0" noProof="0" dirty="0">
                <a:solidFill>
                  <a:srgbClr val="4B3C3C"/>
                </a:solidFill>
                <a:latin typeface="Barlow"/>
              </a:rPr>
              <a:t>•  Accusé de réception sans délai</a:t>
            </a:r>
          </a:p>
          <a:p>
            <a:pPr algn="l">
              <a:spcBef>
                <a:spcPts val="0"/>
              </a:spcBef>
              <a:spcAft>
                <a:spcPts val="400"/>
              </a:spcAft>
            </a:pPr>
            <a:r>
              <a:rPr lang="fr-FR" sz="1400" b="0" i="0" noProof="0" dirty="0">
                <a:solidFill>
                  <a:srgbClr val="4B3C3C"/>
                </a:solidFill>
                <a:latin typeface="Barlow"/>
              </a:rPr>
              <a:t>•  CGV sur support durable</a:t>
            </a:r>
          </a:p>
          <a:p>
            <a:pPr algn="l">
              <a:spcBef>
                <a:spcPts val="0"/>
              </a:spcBef>
              <a:spcAft>
                <a:spcPts val="400"/>
              </a:spcAft>
            </a:pPr>
            <a:r>
              <a:rPr lang="fr-FR" sz="1400" b="0" i="0" noProof="0" dirty="0">
                <a:solidFill>
                  <a:srgbClr val="4B3C3C"/>
                </a:solidFill>
                <a:latin typeface="Barlow"/>
              </a:rPr>
              <a:t>•  Formulaire de rétractation joint</a:t>
            </a:r>
          </a:p>
        </p:txBody>
      </p:sp>
      <p:sp>
        <p:nvSpPr>
          <p:cNvPr id="29" name="Rectangle 28"/>
          <p:cNvSpPr/>
          <p:nvPr/>
        </p:nvSpPr>
        <p:spPr>
          <a:xfrm>
            <a:off x="502920" y="4159613"/>
            <a:ext cx="10881360" cy="960120"/>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0" name="Rectangle 29"/>
          <p:cNvSpPr/>
          <p:nvPr/>
        </p:nvSpPr>
        <p:spPr>
          <a:xfrm>
            <a:off x="502920" y="4159613"/>
            <a:ext cx="68580" cy="960120"/>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1" name="TextBox 30"/>
          <p:cNvSpPr txBox="1"/>
          <p:nvPr/>
        </p:nvSpPr>
        <p:spPr>
          <a:xfrm>
            <a:off x="685800" y="4288808"/>
            <a:ext cx="10588752"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Le point de bascule, c'est l'étape « identification ». </a:t>
            </a:r>
            <a:r>
              <a:rPr lang="fr-FR" sz="1400" b="0" i="0" noProof="0" dirty="0">
                <a:solidFill>
                  <a:srgbClr val="4B3C3C"/>
                </a:solidFill>
                <a:latin typeface="Barlow"/>
              </a:rPr>
              <a:t>C'est là que se construit — bien ou mal — votre base clients. Un consentement marketing obtenu par une case fondue dans l'acceptation des CGV est </a:t>
            </a:r>
            <a:r>
              <a:rPr lang="fr-FR" sz="1400" b="1" i="0" noProof="0" dirty="0">
                <a:solidFill>
                  <a:srgbClr val="4B3C3C"/>
                </a:solidFill>
                <a:latin typeface="Barlow"/>
              </a:rPr>
              <a:t>nul</a:t>
            </a:r>
            <a:r>
              <a:rPr lang="fr-FR" sz="1400" b="0" i="0" noProof="0" dirty="0">
                <a:solidFill>
                  <a:srgbClr val="4B3C3C"/>
                </a:solidFill>
                <a:latin typeface="Barlow"/>
              </a:rPr>
              <a:t> : le consentement doit être libre, spécifique, éclairé et univoque, et distinct de l'acceptation du contrat.</a:t>
            </a:r>
          </a:p>
        </p:txBody>
      </p:sp>
      <p:sp>
        <p:nvSpPr>
          <p:cNvPr id="32" name="Right Arrow 31"/>
          <p:cNvSpPr/>
          <p:nvPr/>
        </p:nvSpPr>
        <p:spPr>
          <a:xfrm>
            <a:off x="502920" y="5307185"/>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33" name="TextBox 32"/>
          <p:cNvSpPr txBox="1"/>
          <p:nvPr/>
        </p:nvSpPr>
        <p:spPr>
          <a:xfrm>
            <a:off x="813816" y="5220317"/>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Faire relire le tunnel par un juriste AVANT le développement : une correction en production coûte dix fois plus cher.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384048" y="1060704"/>
            <a:ext cx="10515600" cy="457200"/>
          </a:xfrm>
          <a:prstGeom prst="rect">
            <a:avLst/>
          </a:prstGeom>
          <a:noFill/>
        </p:spPr>
        <p:txBody>
          <a:bodyPr wrap="square" lIns="45720" tIns="27432" rIns="45720" bIns="27432" anchor="t">
            <a:spAutoFit/>
          </a:bodyPr>
          <a:lstStyle/>
          <a:p>
            <a:pPr algn="l">
              <a:spcBef>
                <a:spcPts val="0"/>
              </a:spcBef>
              <a:spcAft>
                <a:spcPts val="400"/>
              </a:spcAft>
            </a:pPr>
            <a:r>
              <a:rPr lang="fr-FR" sz="1700" b="1" i="0" noProof="0" dirty="0">
                <a:solidFill>
                  <a:srgbClr val="FFCD00"/>
                </a:solidFill>
                <a:latin typeface="Barlow Condensed ExtraBold"/>
              </a:rPr>
              <a:t>QUALIFIER SA BASE : CE QUI AUTORISE LA SOLLICITATION COMMERCIALE</a:t>
            </a:r>
          </a:p>
        </p:txBody>
      </p:sp>
      <p:graphicFrame>
        <p:nvGraphicFramePr>
          <p:cNvPr id="5" name="Table 4"/>
          <p:cNvGraphicFramePr>
            <a:graphicFrameLocks noGrp="1"/>
          </p:cNvGraphicFramePr>
          <p:nvPr>
            <p:extLst>
              <p:ext uri="{D42A27DB-BD31-4B8C-83A1-F6EECF244321}">
                <p14:modId xmlns:p14="http://schemas.microsoft.com/office/powerpoint/2010/main" val="3483535736"/>
              </p:ext>
            </p:extLst>
          </p:nvPr>
        </p:nvGraphicFramePr>
        <p:xfrm>
          <a:off x="502920" y="1627632"/>
          <a:ext cx="10881360" cy="2231136"/>
        </p:xfrm>
        <a:graphic>
          <a:graphicData uri="http://schemas.openxmlformats.org/drawingml/2006/table">
            <a:tbl>
              <a:tblPr bandRow="1">
                <a:tableStyleId>{5C22544A-7EE6-4342-B048-85BDC9FD1C3A}</a:tableStyleId>
              </a:tblPr>
              <a:tblGrid>
                <a:gridCol w="320040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4114800">
                  <a:extLst>
                    <a:ext uri="{9D8B030D-6E8A-4147-A177-3AD203B41FA5}">
                      <a16:colId xmlns:a16="http://schemas.microsoft.com/office/drawing/2014/main" val="20002"/>
                    </a:ext>
                  </a:extLst>
                </a:gridCol>
              </a:tblGrid>
              <a:tr h="329184">
                <a:tc>
                  <a:txBody>
                    <a:bodyPr/>
                    <a:lstStyle/>
                    <a:p>
                      <a:r>
                        <a:rPr lang="fr-FR" sz="1400" b="1" i="0" noProof="0" dirty="0">
                          <a:solidFill>
                            <a:srgbClr val="FFFFFF"/>
                          </a:solidFill>
                          <a:latin typeface="Barlow"/>
                        </a:rPr>
                        <a:t>Destinataire</a:t>
                      </a:r>
                    </a:p>
                  </a:txBody>
                  <a:tcPr marL="64008" marR="64008" marT="27432" marB="27432" anchor="ctr">
                    <a:solidFill>
                      <a:srgbClr val="4B3C3C"/>
                    </a:solidFill>
                  </a:tcPr>
                </a:tc>
                <a:tc>
                  <a:txBody>
                    <a:bodyPr/>
                    <a:lstStyle/>
                    <a:p>
                      <a:r>
                        <a:rPr lang="fr-FR" sz="1400" b="1" i="0" noProof="0" dirty="0">
                          <a:solidFill>
                            <a:srgbClr val="FFFFFF"/>
                          </a:solidFill>
                          <a:latin typeface="Barlow"/>
                        </a:rPr>
                        <a:t>Règle applicable</a:t>
                      </a:r>
                    </a:p>
                  </a:txBody>
                  <a:tcPr marL="64008" marR="64008" marT="27432" marB="27432" anchor="ctr">
                    <a:solidFill>
                      <a:srgbClr val="4B3C3C"/>
                    </a:solidFill>
                  </a:tcPr>
                </a:tc>
                <a:tc>
                  <a:txBody>
                    <a:bodyPr/>
                    <a:lstStyle/>
                    <a:p>
                      <a:r>
                        <a:rPr lang="fr-FR" sz="1400" b="1" i="0" noProof="0" dirty="0">
                          <a:solidFill>
                            <a:srgbClr val="FFFFFF"/>
                          </a:solidFill>
                          <a:latin typeface="Barlow"/>
                        </a:rPr>
                        <a:t>Ce qu'il faut recueillir</a:t>
                      </a:r>
                    </a:p>
                  </a:txBody>
                  <a:tcPr marL="64008" marR="64008" marT="27432" marB="27432" anchor="ctr">
                    <a:solidFill>
                      <a:srgbClr val="4B3C3C"/>
                    </a:solidFill>
                  </a:tcPr>
                </a:tc>
                <a:extLst>
                  <a:ext uri="{0D108BD9-81ED-4DB2-BD59-A6C34878D82A}">
                    <a16:rowId xmlns:a16="http://schemas.microsoft.com/office/drawing/2014/main" val="10000"/>
                  </a:ext>
                </a:extLst>
              </a:tr>
              <a:tr h="475488">
                <a:tc>
                  <a:txBody>
                    <a:bodyPr/>
                    <a:lstStyle/>
                    <a:p>
                      <a:r>
                        <a:rPr lang="fr-FR" sz="1200" b="1" i="0" noProof="0" dirty="0">
                          <a:solidFill>
                            <a:srgbClr val="4B3C3C"/>
                          </a:solidFill>
                          <a:latin typeface="Barlow"/>
                        </a:rPr>
                        <a:t>Prospect consommateur (BtoC)</a:t>
                      </a:r>
                    </a:p>
                  </a:txBody>
                  <a:tcPr marL="64008" marR="64008" marT="27432" marB="27432" anchor="ctr">
                    <a:solidFill>
                      <a:srgbClr val="FFFFFF"/>
                    </a:solidFill>
                  </a:tcPr>
                </a:tc>
                <a:tc>
                  <a:txBody>
                    <a:bodyPr/>
                    <a:lstStyle/>
                    <a:p>
                      <a:r>
                        <a:rPr lang="fr-FR" sz="1200" b="1" i="0" noProof="0" dirty="0">
                          <a:solidFill>
                            <a:srgbClr val="4B3C3C"/>
                          </a:solidFill>
                          <a:latin typeface="Barlow"/>
                        </a:rPr>
                        <a:t>Consentement préalable — opt-in</a:t>
                      </a:r>
                    </a:p>
                  </a:txBody>
                  <a:tcPr marL="64008" marR="64008" marT="27432" marB="27432" anchor="ctr">
                    <a:solidFill>
                      <a:srgbClr val="FFFFFF"/>
                    </a:solidFill>
                  </a:tcPr>
                </a:tc>
                <a:tc>
                  <a:txBody>
                    <a:bodyPr/>
                    <a:lstStyle/>
                    <a:p>
                      <a:r>
                        <a:rPr lang="fr-FR" sz="1200" b="0" i="0" noProof="0" dirty="0">
                          <a:solidFill>
                            <a:srgbClr val="4B3C3C"/>
                          </a:solidFill>
                          <a:latin typeface="Barlow"/>
                        </a:rPr>
                        <a:t>Case vierge, cochée volontairement, finalité explicite</a:t>
                      </a:r>
                    </a:p>
                  </a:txBody>
                  <a:tcPr marL="64008" marR="64008" marT="27432" marB="27432" anchor="ctr">
                    <a:solidFill>
                      <a:srgbClr val="FFFFFF"/>
                    </a:solidFill>
                  </a:tcPr>
                </a:tc>
                <a:extLst>
                  <a:ext uri="{0D108BD9-81ED-4DB2-BD59-A6C34878D82A}">
                    <a16:rowId xmlns:a16="http://schemas.microsoft.com/office/drawing/2014/main" val="10001"/>
                  </a:ext>
                </a:extLst>
              </a:tr>
              <a:tr h="475488">
                <a:tc>
                  <a:txBody>
                    <a:bodyPr/>
                    <a:lstStyle/>
                    <a:p>
                      <a:r>
                        <a:rPr lang="fr-FR" sz="1200" b="1" i="0" noProof="0" dirty="0">
                          <a:solidFill>
                            <a:srgbClr val="4B3C3C"/>
                          </a:solidFill>
                          <a:latin typeface="Barlow"/>
                        </a:rPr>
                        <a:t>Client existant, produits analogues</a:t>
                      </a:r>
                    </a:p>
                  </a:txBody>
                  <a:tcPr marL="64008" marR="64008" marT="27432" marB="27432" anchor="ctr">
                    <a:solidFill>
                      <a:srgbClr val="F2F0EC"/>
                    </a:solidFill>
                  </a:tcPr>
                </a:tc>
                <a:tc>
                  <a:txBody>
                    <a:bodyPr/>
                    <a:lstStyle/>
                    <a:p>
                      <a:r>
                        <a:rPr lang="fr-FR" sz="1200" b="0" i="0" noProof="0" dirty="0">
                          <a:solidFill>
                            <a:srgbClr val="4B3C3C"/>
                          </a:solidFill>
                          <a:latin typeface="Barlow"/>
                        </a:rPr>
                        <a:t>Exception : opt-out possible</a:t>
                      </a:r>
                    </a:p>
                  </a:txBody>
                  <a:tcPr marL="64008" marR="64008" marT="27432" marB="27432" anchor="ctr">
                    <a:solidFill>
                      <a:srgbClr val="F2F0EC"/>
                    </a:solidFill>
                  </a:tcPr>
                </a:tc>
                <a:tc>
                  <a:txBody>
                    <a:bodyPr/>
                    <a:lstStyle/>
                    <a:p>
                      <a:r>
                        <a:rPr lang="fr-FR" sz="1200" b="0" i="0" noProof="0" dirty="0">
                          <a:solidFill>
                            <a:srgbClr val="4B3C3C"/>
                          </a:solidFill>
                          <a:latin typeface="Barlow"/>
                        </a:rPr>
                        <a:t>Adresse collectée lors d'une vente + opposition facile à chaque envoi</a:t>
                      </a:r>
                    </a:p>
                  </a:txBody>
                  <a:tcPr marL="64008" marR="64008" marT="27432" marB="27432" anchor="ctr">
                    <a:solidFill>
                      <a:srgbClr val="F2F0EC"/>
                    </a:solidFill>
                  </a:tcPr>
                </a:tc>
                <a:extLst>
                  <a:ext uri="{0D108BD9-81ED-4DB2-BD59-A6C34878D82A}">
                    <a16:rowId xmlns:a16="http://schemas.microsoft.com/office/drawing/2014/main" val="10002"/>
                  </a:ext>
                </a:extLst>
              </a:tr>
              <a:tr h="475488">
                <a:tc>
                  <a:txBody>
                    <a:bodyPr/>
                    <a:lstStyle/>
                    <a:p>
                      <a:r>
                        <a:rPr lang="fr-FR" sz="1200" b="1" i="0" noProof="0" dirty="0">
                          <a:solidFill>
                            <a:srgbClr val="4B3C3C"/>
                          </a:solidFill>
                          <a:latin typeface="Barlow"/>
                        </a:rPr>
                        <a:t>Professionnel (BtoB), adresse générique</a:t>
                      </a:r>
                    </a:p>
                  </a:txBody>
                  <a:tcPr marL="64008" marR="64008" marT="27432" marB="27432" anchor="ctr">
                    <a:solidFill>
                      <a:srgbClr val="FFFFFF"/>
                    </a:solidFill>
                  </a:tcPr>
                </a:tc>
                <a:tc>
                  <a:txBody>
                    <a:bodyPr/>
                    <a:lstStyle/>
                    <a:p>
                      <a:r>
                        <a:rPr lang="fr-FR" sz="1200" b="0" i="0" noProof="0" dirty="0">
                          <a:solidFill>
                            <a:srgbClr val="4B3C3C"/>
                          </a:solidFill>
                          <a:latin typeface="Barlow"/>
                        </a:rPr>
                        <a:t>Opt-out — information et droit d'opposition</a:t>
                      </a:r>
                    </a:p>
                  </a:txBody>
                  <a:tcPr marL="64008" marR="64008" marT="27432" marB="27432" anchor="ctr">
                    <a:solidFill>
                      <a:srgbClr val="FFFFFF"/>
                    </a:solidFill>
                  </a:tcPr>
                </a:tc>
                <a:tc>
                  <a:txBody>
                    <a:bodyPr/>
                    <a:lstStyle/>
                    <a:p>
                      <a:r>
                        <a:rPr lang="fr-FR" sz="1200" b="0" i="0" noProof="0" dirty="0">
                          <a:solidFill>
                            <a:srgbClr val="4B3C3C"/>
                          </a:solidFill>
                          <a:latin typeface="Barlow"/>
                        </a:rPr>
                        <a:t>Objet du message en rapport avec la fonction du destinataire</a:t>
                      </a:r>
                    </a:p>
                  </a:txBody>
                  <a:tcPr marL="64008" marR="64008" marT="27432" marB="27432" anchor="ctr">
                    <a:solidFill>
                      <a:srgbClr val="FFFFFF"/>
                    </a:solidFill>
                  </a:tcPr>
                </a:tc>
                <a:extLst>
                  <a:ext uri="{0D108BD9-81ED-4DB2-BD59-A6C34878D82A}">
                    <a16:rowId xmlns:a16="http://schemas.microsoft.com/office/drawing/2014/main" val="10003"/>
                  </a:ext>
                </a:extLst>
              </a:tr>
              <a:tr h="475488">
                <a:tc>
                  <a:txBody>
                    <a:bodyPr/>
                    <a:lstStyle/>
                    <a:p>
                      <a:r>
                        <a:rPr lang="fr-FR" sz="1200" b="1" i="0" noProof="0" dirty="0">
                          <a:solidFill>
                            <a:srgbClr val="4B3C3C"/>
                          </a:solidFill>
                          <a:latin typeface="Barlow"/>
                        </a:rPr>
                        <a:t>Professionnel, adresse nominative</a:t>
                      </a:r>
                    </a:p>
                  </a:txBody>
                  <a:tcPr marL="64008" marR="64008" marT="27432" marB="27432" anchor="ctr">
                    <a:solidFill>
                      <a:srgbClr val="F2F0EC"/>
                    </a:solidFill>
                  </a:tcPr>
                </a:tc>
                <a:tc>
                  <a:txBody>
                    <a:bodyPr/>
                    <a:lstStyle/>
                    <a:p>
                      <a:r>
                        <a:rPr lang="fr-FR" sz="1200" b="0" i="0" noProof="0" dirty="0">
                          <a:solidFill>
                            <a:srgbClr val="4B3C3C"/>
                          </a:solidFill>
                          <a:latin typeface="Barlow"/>
                        </a:rPr>
                        <a:t>Prudence : donnée personnelle</a:t>
                      </a:r>
                    </a:p>
                  </a:txBody>
                  <a:tcPr marL="64008" marR="64008" marT="27432" marB="27432" anchor="ctr">
                    <a:solidFill>
                      <a:srgbClr val="F2F0EC"/>
                    </a:solidFill>
                  </a:tcPr>
                </a:tc>
                <a:tc>
                  <a:txBody>
                    <a:bodyPr/>
                    <a:lstStyle/>
                    <a:p>
                      <a:r>
                        <a:rPr lang="fr-FR" sz="1200" b="0" i="0" noProof="0" dirty="0">
                          <a:solidFill>
                            <a:srgbClr val="4B3C3C"/>
                          </a:solidFill>
                          <a:latin typeface="Barlow"/>
                        </a:rPr>
                        <a:t>Information, droit d'opposition, finalité en lien avec la fonction</a:t>
                      </a:r>
                    </a:p>
                  </a:txBody>
                  <a:tcPr marL="64008" marR="64008" marT="27432" marB="27432" anchor="ctr">
                    <a:solidFill>
                      <a:srgbClr val="F2F0EC"/>
                    </a:solidFill>
                  </a:tcPr>
                </a:tc>
                <a:extLst>
                  <a:ext uri="{0D108BD9-81ED-4DB2-BD59-A6C34878D82A}">
                    <a16:rowId xmlns:a16="http://schemas.microsoft.com/office/drawing/2014/main" val="10004"/>
                  </a:ext>
                </a:extLst>
              </a:tr>
            </a:tbl>
          </a:graphicData>
        </a:graphic>
      </p:graphicFrame>
      <p:sp>
        <p:nvSpPr>
          <p:cNvPr id="6" name="Rectangle 5"/>
          <p:cNvSpPr/>
          <p:nvPr/>
        </p:nvSpPr>
        <p:spPr>
          <a:xfrm>
            <a:off x="502920" y="3958624"/>
            <a:ext cx="5212080" cy="137160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576072" y="4022632"/>
            <a:ext cx="5065776" cy="1160831"/>
          </a:xfrm>
          <a:prstGeom prst="rect">
            <a:avLst/>
          </a:prstGeom>
          <a:noFill/>
        </p:spPr>
        <p:txBody>
          <a:bodyPr wrap="square" lIns="45720" tIns="27432" rIns="45720" bIns="27432" anchor="t">
            <a:spAutoFit/>
          </a:bodyPr>
          <a:lstStyle/>
          <a:p>
            <a:pPr algn="l">
              <a:spcBef>
                <a:spcPts val="0"/>
              </a:spcBef>
              <a:spcAft>
                <a:spcPts val="300"/>
              </a:spcAft>
            </a:pPr>
            <a:r>
              <a:rPr lang="fr-FR" b="1" i="0" noProof="0">
                <a:solidFill>
                  <a:srgbClr val="FFFFFF"/>
                </a:solidFill>
                <a:latin typeface="Barlow"/>
              </a:rPr>
              <a:t>LES TEXTES </a:t>
            </a:r>
            <a:r>
              <a:rPr lang="fr-FR" b="1" i="0" noProof="0" dirty="0">
                <a:solidFill>
                  <a:srgbClr val="FFFFFF"/>
                </a:solidFill>
                <a:latin typeface="Barlow"/>
              </a:rPr>
              <a:t>QUI SE CUMULENT</a:t>
            </a:r>
          </a:p>
          <a:p>
            <a:pPr algn="l">
              <a:spcBef>
                <a:spcPts val="0"/>
              </a:spcBef>
              <a:spcAft>
                <a:spcPts val="200"/>
              </a:spcAft>
            </a:pPr>
            <a:r>
              <a:rPr lang="fr-FR" sz="1200" b="0" i="0" noProof="0" dirty="0">
                <a:solidFill>
                  <a:srgbClr val="FFFFFF"/>
                </a:solidFill>
                <a:latin typeface="Barlow"/>
              </a:rPr>
              <a:t>•  RGPD : base légale, information, durée, droits</a:t>
            </a:r>
          </a:p>
          <a:p>
            <a:pPr algn="l">
              <a:spcBef>
                <a:spcPts val="0"/>
              </a:spcBef>
              <a:spcAft>
                <a:spcPts val="200"/>
              </a:spcAft>
            </a:pPr>
            <a:r>
              <a:rPr lang="fr-FR" sz="1200" b="0" i="0" noProof="0" dirty="0">
                <a:solidFill>
                  <a:srgbClr val="FFFFFF"/>
                </a:solidFill>
                <a:latin typeface="Barlow"/>
              </a:rPr>
              <a:t>•  Art. L.34-5 CPCE : régime de la prospection par voie électronique</a:t>
            </a:r>
          </a:p>
          <a:p>
            <a:pPr algn="l">
              <a:spcBef>
                <a:spcPts val="0"/>
              </a:spcBef>
              <a:spcAft>
                <a:spcPts val="200"/>
              </a:spcAft>
            </a:pPr>
            <a:r>
              <a:rPr lang="fr-FR" sz="1200" b="0" i="0" noProof="0" dirty="0">
                <a:solidFill>
                  <a:srgbClr val="FFFFFF"/>
                </a:solidFill>
                <a:latin typeface="Barlow"/>
              </a:rPr>
              <a:t>•  Art. L.223-1 C. conso. : consentement préalable pour le téléphone depuis le 11 août 2026 (fin de Bloctel)</a:t>
            </a:r>
          </a:p>
        </p:txBody>
      </p:sp>
      <p:sp>
        <p:nvSpPr>
          <p:cNvPr id="8" name="Rectangle 7"/>
          <p:cNvSpPr/>
          <p:nvPr/>
        </p:nvSpPr>
        <p:spPr>
          <a:xfrm>
            <a:off x="6172200" y="3958624"/>
            <a:ext cx="5212080" cy="137160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TextBox 8"/>
          <p:cNvSpPr txBox="1"/>
          <p:nvPr/>
        </p:nvSpPr>
        <p:spPr>
          <a:xfrm>
            <a:off x="6245352" y="4022632"/>
            <a:ext cx="5065776" cy="976165"/>
          </a:xfrm>
          <a:prstGeom prst="rect">
            <a:avLst/>
          </a:prstGeom>
          <a:noFill/>
        </p:spPr>
        <p:txBody>
          <a:bodyPr wrap="square" lIns="45720" tIns="27432" rIns="45720" bIns="27432" anchor="t">
            <a:spAutoFit/>
          </a:bodyPr>
          <a:lstStyle/>
          <a:p>
            <a:pPr algn="l">
              <a:spcBef>
                <a:spcPts val="0"/>
              </a:spcBef>
              <a:spcAft>
                <a:spcPts val="300"/>
              </a:spcAft>
            </a:pPr>
            <a:r>
              <a:rPr lang="fr-FR" b="1" i="0" noProof="0" dirty="0">
                <a:solidFill>
                  <a:srgbClr val="FFFFFF"/>
                </a:solidFill>
                <a:latin typeface="Barlow"/>
              </a:rPr>
              <a:t>CE QUI INVALIDE UN CONSENTEMENT</a:t>
            </a:r>
          </a:p>
          <a:p>
            <a:pPr algn="l">
              <a:spcBef>
                <a:spcPts val="0"/>
              </a:spcBef>
              <a:spcAft>
                <a:spcPts val="200"/>
              </a:spcAft>
            </a:pPr>
            <a:r>
              <a:rPr lang="fr-FR" sz="1200" b="0" i="0" noProof="0" dirty="0">
                <a:solidFill>
                  <a:srgbClr val="FFFFFF"/>
                </a:solidFill>
                <a:latin typeface="Barlow"/>
              </a:rPr>
              <a:t>•  Case pré-cochée ou consentement groupé avec les CGV</a:t>
            </a:r>
          </a:p>
          <a:p>
            <a:pPr algn="l">
              <a:spcBef>
                <a:spcPts val="0"/>
              </a:spcBef>
              <a:spcAft>
                <a:spcPts val="200"/>
              </a:spcAft>
            </a:pPr>
            <a:r>
              <a:rPr lang="fr-FR" sz="1200" b="0" i="0" noProof="0" dirty="0">
                <a:solidFill>
                  <a:srgbClr val="FFFFFF"/>
                </a:solidFill>
                <a:latin typeface="Barlow"/>
              </a:rPr>
              <a:t>•  Finalité vague : « recevoir des informations »</a:t>
            </a:r>
          </a:p>
          <a:p>
            <a:pPr algn="l">
              <a:spcBef>
                <a:spcPts val="0"/>
              </a:spcBef>
              <a:spcAft>
                <a:spcPts val="200"/>
              </a:spcAft>
            </a:pPr>
            <a:r>
              <a:rPr lang="fr-FR" sz="1200" b="0" i="0" noProof="0" dirty="0">
                <a:solidFill>
                  <a:srgbClr val="FFFFFF"/>
                </a:solidFill>
                <a:latin typeface="Barlow"/>
              </a:rPr>
              <a:t>•  Absence de preuve : date, source, périmètre du consentement</a:t>
            </a:r>
          </a:p>
        </p:txBody>
      </p:sp>
      <p:sp>
        <p:nvSpPr>
          <p:cNvPr id="10" name="Right Arrow 9"/>
          <p:cNvSpPr/>
          <p:nvPr/>
        </p:nvSpPr>
        <p:spPr>
          <a:xfrm>
            <a:off x="530774" y="5636474"/>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813816" y="5588869"/>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Horodater et tracer chaque consentement : sans preuve, le consentement est réputé inexistant.</a:t>
            </a:r>
          </a:p>
        </p:txBody>
      </p:sp>
      <p:sp>
        <p:nvSpPr>
          <p:cNvPr id="12" name="TextBox 11"/>
          <p:cNvSpPr txBox="1"/>
          <p:nvPr/>
        </p:nvSpPr>
        <p:spPr>
          <a:xfrm>
            <a:off x="411480" y="6355080"/>
            <a:ext cx="9418320" cy="320040"/>
          </a:xfrm>
          <a:prstGeom prst="rect">
            <a:avLst/>
          </a:prstGeom>
          <a:noFill/>
        </p:spPr>
        <p:txBody>
          <a:bodyPr wrap="square" lIns="45720" tIns="27432" rIns="45720" bIns="27432" anchor="t">
            <a:spAutoFit/>
          </a:bodyPr>
          <a:lstStyle/>
          <a:p>
            <a:pPr algn="l">
              <a:spcBef>
                <a:spcPts val="0"/>
              </a:spcBef>
              <a:spcAft>
                <a:spcPts val="400"/>
              </a:spcAft>
            </a:pPr>
            <a:r>
              <a:rPr lang="fr-FR" sz="850" b="0" i="1" noProof="0" dirty="0">
                <a:solidFill>
                  <a:srgbClr val="7A6F6F"/>
                </a:solidFill>
                <a:latin typeface="Barlow"/>
              </a:rPr>
              <a:t>Sources : RGPD art. 6, 7 et 21 ; CPCE art. L.34-5 ; C. conso. art. L.223-1 et R.223-1 s. ; décret n° 2026-662 du 23 juillet 2026 ; CNIL, lignes directrices prospection commerciale.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384048" y="1060704"/>
            <a:ext cx="10515600" cy="317010"/>
          </a:xfrm>
          <a:prstGeom prst="rect">
            <a:avLst/>
          </a:prstGeom>
          <a:noFill/>
        </p:spPr>
        <p:txBody>
          <a:bodyPr wrap="square" lIns="45720" tIns="27432" rIns="45720" bIns="27432" anchor="t">
            <a:spAutoFit/>
          </a:bodyPr>
          <a:lstStyle/>
          <a:p>
            <a:pPr algn="l">
              <a:spcBef>
                <a:spcPts val="0"/>
              </a:spcBef>
              <a:spcAft>
                <a:spcPts val="400"/>
              </a:spcAft>
            </a:pPr>
            <a:r>
              <a:rPr lang="fr-FR" sz="1700" b="1" i="0" noProof="0" dirty="0">
                <a:solidFill>
                  <a:srgbClr val="FFCD00"/>
                </a:solidFill>
                <a:latin typeface="Barlow Condensed ExtraBold"/>
              </a:rPr>
              <a:t>CAS PRATIQUE : DÉPLOYER DES COOKIES TRACEURS SEREINEMENT</a:t>
            </a:r>
          </a:p>
        </p:txBody>
      </p:sp>
      <p:sp>
        <p:nvSpPr>
          <p:cNvPr id="5" name="Rectangle 4"/>
          <p:cNvSpPr/>
          <p:nvPr/>
        </p:nvSpPr>
        <p:spPr>
          <a:xfrm>
            <a:off x="502920" y="1645920"/>
            <a:ext cx="82296" cy="713232"/>
          </a:xfrm>
          <a:prstGeom prst="rect">
            <a:avLst/>
          </a:prstGeom>
          <a:solidFill>
            <a:srgbClr val="00A3E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85216" y="1645920"/>
            <a:ext cx="10799064" cy="71323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777240" y="1752982"/>
            <a:ext cx="10424160" cy="499111"/>
          </a:xfrm>
          <a:prstGeom prst="rect">
            <a:avLst/>
          </a:prstGeom>
          <a:noFill/>
        </p:spPr>
        <p:txBody>
          <a:bodyPr wrap="square" lIns="45720" tIns="27432" rIns="45720" bIns="27432" anchor="ctr">
            <a:spAutoFit/>
          </a:bodyPr>
          <a:lstStyle/>
          <a:p>
            <a:pPr algn="l">
              <a:spcBef>
                <a:spcPts val="0"/>
              </a:spcBef>
              <a:spcAft>
                <a:spcPts val="100"/>
              </a:spcAft>
            </a:pPr>
            <a:r>
              <a:rPr lang="fr-FR" sz="1600" b="1" i="0" noProof="0" dirty="0">
                <a:solidFill>
                  <a:srgbClr val="00A3E0"/>
                </a:solidFill>
                <a:latin typeface="Barlow"/>
              </a:rPr>
              <a:t>1 · L'INTERNAUTE ARRIVE</a:t>
            </a:r>
          </a:p>
          <a:p>
            <a:pPr algn="l">
              <a:spcBef>
                <a:spcPts val="0"/>
              </a:spcBef>
              <a:spcAft>
                <a:spcPts val="400"/>
              </a:spcAft>
            </a:pPr>
            <a:r>
              <a:rPr lang="fr-FR" sz="1200" b="0" i="0" noProof="0" dirty="0">
                <a:solidFill>
                  <a:srgbClr val="4B3C3C"/>
                </a:solidFill>
                <a:latin typeface="Barlow"/>
              </a:rPr>
              <a:t>Aucun traceur non essentiel déposé avant son choix</a:t>
            </a:r>
          </a:p>
        </p:txBody>
      </p:sp>
      <p:sp>
        <p:nvSpPr>
          <p:cNvPr id="8" name="Rectangle 7"/>
          <p:cNvSpPr/>
          <p:nvPr/>
        </p:nvSpPr>
        <p:spPr>
          <a:xfrm>
            <a:off x="502920" y="2468880"/>
            <a:ext cx="82296" cy="713232"/>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Rectangle 8"/>
          <p:cNvSpPr/>
          <p:nvPr/>
        </p:nvSpPr>
        <p:spPr>
          <a:xfrm>
            <a:off x="585216" y="2468880"/>
            <a:ext cx="10799064" cy="71323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9"/>
          <p:cNvSpPr txBox="1"/>
          <p:nvPr/>
        </p:nvSpPr>
        <p:spPr>
          <a:xfrm>
            <a:off x="777240" y="2575942"/>
            <a:ext cx="10424160" cy="499111"/>
          </a:xfrm>
          <a:prstGeom prst="rect">
            <a:avLst/>
          </a:prstGeom>
          <a:noFill/>
        </p:spPr>
        <p:txBody>
          <a:bodyPr wrap="square" lIns="45720" tIns="27432" rIns="45720" bIns="27432" anchor="ctr">
            <a:spAutoFit/>
          </a:bodyPr>
          <a:lstStyle/>
          <a:p>
            <a:pPr algn="l">
              <a:spcBef>
                <a:spcPts val="0"/>
              </a:spcBef>
              <a:spcAft>
                <a:spcPts val="100"/>
              </a:spcAft>
            </a:pPr>
            <a:r>
              <a:rPr lang="fr-FR" sz="1600" b="1" i="0" noProof="0" dirty="0">
                <a:solidFill>
                  <a:srgbClr val="10833B"/>
                </a:solidFill>
                <a:latin typeface="Barlow"/>
              </a:rPr>
              <a:t>2 · LE BANDEAU S'AFFICHE</a:t>
            </a:r>
          </a:p>
          <a:p>
            <a:pPr algn="l">
              <a:spcBef>
                <a:spcPts val="0"/>
              </a:spcBef>
              <a:spcAft>
                <a:spcPts val="400"/>
              </a:spcAft>
            </a:pPr>
            <a:r>
              <a:rPr lang="fr-FR" sz="1200" b="0" i="0" noProof="0" dirty="0">
                <a:solidFill>
                  <a:srgbClr val="4B3C3C"/>
                </a:solidFill>
                <a:latin typeface="Barlow"/>
              </a:rPr>
              <a:t>« Accepter » et « Refuser » de même niveau et de même poids visuel</a:t>
            </a:r>
          </a:p>
        </p:txBody>
      </p:sp>
      <p:sp>
        <p:nvSpPr>
          <p:cNvPr id="11" name="Rectangle 10"/>
          <p:cNvSpPr/>
          <p:nvPr/>
        </p:nvSpPr>
        <p:spPr>
          <a:xfrm>
            <a:off x="502920" y="3291840"/>
            <a:ext cx="82296" cy="713232"/>
          </a:xfrm>
          <a:prstGeom prst="rect">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2" name="Rectangle 11"/>
          <p:cNvSpPr/>
          <p:nvPr/>
        </p:nvSpPr>
        <p:spPr>
          <a:xfrm>
            <a:off x="585216" y="3291840"/>
            <a:ext cx="10799064" cy="71323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3" name="TextBox 12"/>
          <p:cNvSpPr txBox="1"/>
          <p:nvPr/>
        </p:nvSpPr>
        <p:spPr>
          <a:xfrm>
            <a:off x="777240" y="3398902"/>
            <a:ext cx="10424160" cy="499111"/>
          </a:xfrm>
          <a:prstGeom prst="rect">
            <a:avLst/>
          </a:prstGeom>
          <a:noFill/>
        </p:spPr>
        <p:txBody>
          <a:bodyPr wrap="square" lIns="45720" tIns="27432" rIns="45720" bIns="27432" anchor="ctr">
            <a:spAutoFit/>
          </a:bodyPr>
          <a:lstStyle/>
          <a:p>
            <a:pPr algn="l">
              <a:spcBef>
                <a:spcPts val="0"/>
              </a:spcBef>
              <a:spcAft>
                <a:spcPts val="100"/>
              </a:spcAft>
            </a:pPr>
            <a:r>
              <a:rPr lang="fr-FR" sz="1600" b="1" i="0" noProof="0" dirty="0">
                <a:solidFill>
                  <a:srgbClr val="EA7700"/>
                </a:solidFill>
                <a:latin typeface="Barlow"/>
              </a:rPr>
              <a:t>3 · IL ACCEPTE LA PUBLICITÉ CIBLÉE</a:t>
            </a:r>
          </a:p>
          <a:p>
            <a:pPr algn="l">
              <a:spcBef>
                <a:spcPts val="0"/>
              </a:spcBef>
              <a:spcAft>
                <a:spcPts val="400"/>
              </a:spcAft>
            </a:pPr>
            <a:r>
              <a:rPr lang="fr-FR" sz="1200" b="0" i="0" noProof="0" dirty="0">
                <a:solidFill>
                  <a:srgbClr val="4B3C3C"/>
                </a:solidFill>
                <a:latin typeface="Barlow"/>
              </a:rPr>
              <a:t>Le pixel publicitaire se déclenche, et seulement à ce moment</a:t>
            </a:r>
          </a:p>
        </p:txBody>
      </p:sp>
      <p:sp>
        <p:nvSpPr>
          <p:cNvPr id="14" name="Rectangle 13"/>
          <p:cNvSpPr/>
          <p:nvPr/>
        </p:nvSpPr>
        <p:spPr>
          <a:xfrm>
            <a:off x="502920" y="4114800"/>
            <a:ext cx="82296" cy="713232"/>
          </a:xfrm>
          <a:prstGeom prst="rect">
            <a:avLst/>
          </a:prstGeom>
          <a:solidFill>
            <a:srgbClr val="C8376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5" name="Rectangle 14"/>
          <p:cNvSpPr/>
          <p:nvPr/>
        </p:nvSpPr>
        <p:spPr>
          <a:xfrm>
            <a:off x="585216" y="4114800"/>
            <a:ext cx="10799064" cy="713232"/>
          </a:xfrm>
          <a:prstGeom prst="rect">
            <a:avLst/>
          </a:prstGeom>
          <a:solidFill>
            <a:srgbClr val="F2F0E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777240" y="4221862"/>
            <a:ext cx="10424160" cy="499111"/>
          </a:xfrm>
          <a:prstGeom prst="rect">
            <a:avLst/>
          </a:prstGeom>
          <a:noFill/>
        </p:spPr>
        <p:txBody>
          <a:bodyPr wrap="square" lIns="45720" tIns="27432" rIns="45720" bIns="27432" anchor="ctr">
            <a:spAutoFit/>
          </a:bodyPr>
          <a:lstStyle/>
          <a:p>
            <a:pPr algn="l">
              <a:spcBef>
                <a:spcPts val="0"/>
              </a:spcBef>
              <a:spcAft>
                <a:spcPts val="100"/>
              </a:spcAft>
            </a:pPr>
            <a:r>
              <a:rPr lang="fr-FR" sz="1600" b="1" i="0" noProof="0" dirty="0">
                <a:solidFill>
                  <a:srgbClr val="C83764"/>
                </a:solidFill>
                <a:latin typeface="Barlow"/>
              </a:rPr>
              <a:t>4 · LA CAMPAGNE SE DÉCLENCHE</a:t>
            </a:r>
          </a:p>
          <a:p>
            <a:pPr algn="l">
              <a:spcBef>
                <a:spcPts val="0"/>
              </a:spcBef>
              <a:spcAft>
                <a:spcPts val="400"/>
              </a:spcAft>
            </a:pPr>
            <a:r>
              <a:rPr lang="fr-FR" sz="1200" b="0" i="0" noProof="0" dirty="0">
                <a:solidFill>
                  <a:srgbClr val="4B3C3C"/>
                </a:solidFill>
                <a:latin typeface="Barlow"/>
              </a:rPr>
              <a:t>Finalité documentée, durée limitée, retrait aussi simple que l'accord</a:t>
            </a:r>
          </a:p>
        </p:txBody>
      </p:sp>
      <p:sp>
        <p:nvSpPr>
          <p:cNvPr id="17" name="Rectangle 16"/>
          <p:cNvSpPr/>
          <p:nvPr/>
        </p:nvSpPr>
        <p:spPr>
          <a:xfrm>
            <a:off x="502920" y="4983480"/>
            <a:ext cx="10278494" cy="713232"/>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8" name="Rectangle 17"/>
          <p:cNvSpPr/>
          <p:nvPr/>
        </p:nvSpPr>
        <p:spPr>
          <a:xfrm>
            <a:off x="502920" y="4983480"/>
            <a:ext cx="45719" cy="713232"/>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9" name="TextBox 18"/>
          <p:cNvSpPr txBox="1"/>
          <p:nvPr/>
        </p:nvSpPr>
        <p:spPr>
          <a:xfrm>
            <a:off x="685800" y="5114200"/>
            <a:ext cx="10095614" cy="455509"/>
          </a:xfrm>
          <a:prstGeom prst="rect">
            <a:avLst/>
          </a:prstGeom>
          <a:noFill/>
        </p:spPr>
        <p:txBody>
          <a:bodyPr wrap="square" lIns="45720" tIns="27432" rIns="45720" bIns="27432" anchor="ctr">
            <a:spAutoFit/>
          </a:bodyPr>
          <a:lstStyle/>
          <a:p>
            <a:pPr algn="l">
              <a:spcBef>
                <a:spcPts val="0"/>
              </a:spcBef>
              <a:spcAft>
                <a:spcPts val="400"/>
              </a:spcAft>
            </a:pPr>
            <a:r>
              <a:rPr lang="fr-FR" sz="1200" b="1" i="0" noProof="0" dirty="0">
                <a:solidFill>
                  <a:srgbClr val="4B3C3C"/>
                </a:solidFill>
                <a:latin typeface="Barlow"/>
              </a:rPr>
              <a:t>Le principe directeur des traceurs : </a:t>
            </a:r>
            <a:r>
              <a:rPr lang="fr-FR" sz="1200" b="0" i="0" noProof="0" dirty="0">
                <a:solidFill>
                  <a:srgbClr val="4B3C3C"/>
                </a:solidFill>
                <a:latin typeface="Barlow"/>
              </a:rPr>
              <a:t>ce </a:t>
            </a:r>
            <a:r>
              <a:rPr lang="fr-FR" sz="1400" b="0" i="0" noProof="0" dirty="0">
                <a:solidFill>
                  <a:srgbClr val="4B3C3C"/>
                </a:solidFill>
                <a:latin typeface="Barlow"/>
              </a:rPr>
              <a:t>n'est</a:t>
            </a:r>
            <a:r>
              <a:rPr lang="fr-FR" sz="1200" b="0" i="0" noProof="0" dirty="0">
                <a:solidFill>
                  <a:srgbClr val="4B3C3C"/>
                </a:solidFill>
                <a:latin typeface="Barlow"/>
              </a:rPr>
              <a:t> pas le support qui décide, c'est </a:t>
            </a:r>
            <a:r>
              <a:rPr lang="fr-FR" sz="1200" b="1" i="0" noProof="0" dirty="0">
                <a:solidFill>
                  <a:srgbClr val="4B3C3C"/>
                </a:solidFill>
                <a:latin typeface="Barlow"/>
              </a:rPr>
              <a:t>la finalité</a:t>
            </a:r>
            <a:r>
              <a:rPr lang="fr-FR" sz="1200" b="0" i="0" noProof="0" dirty="0">
                <a:solidFill>
                  <a:srgbClr val="4B3C3C"/>
                </a:solidFill>
                <a:latin typeface="Barlow"/>
              </a:rPr>
              <a:t>. Mesure d'audience strictement nécessaire : exemptée. Publicité ciblée et retargeting : </a:t>
            </a:r>
            <a:r>
              <a:rPr lang="fr-FR" sz="1200" b="1" i="0" noProof="0" dirty="0">
                <a:solidFill>
                  <a:srgbClr val="4B3C3C"/>
                </a:solidFill>
                <a:latin typeface="Barlow"/>
              </a:rPr>
              <a:t>consentement préalable obligatoire</a:t>
            </a:r>
            <a:r>
              <a:rPr lang="fr-FR" sz="1200" b="0" i="0" noProof="0" dirty="0">
                <a:solidFill>
                  <a:srgbClr val="4B3C3C"/>
                </a:solidFill>
                <a:latin typeface="Barlow"/>
              </a:rPr>
              <a:t>.</a:t>
            </a:r>
          </a:p>
        </p:txBody>
      </p:sp>
      <p:sp>
        <p:nvSpPr>
          <p:cNvPr id="20" name="Right Arrow 19"/>
          <p:cNvSpPr/>
          <p:nvPr/>
        </p:nvSpPr>
        <p:spPr>
          <a:xfrm>
            <a:off x="502920" y="5920740"/>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21" name="TextBox 20"/>
          <p:cNvSpPr txBox="1"/>
          <p:nvPr/>
        </p:nvSpPr>
        <p:spPr>
          <a:xfrm>
            <a:off x="813816" y="5882670"/>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Cartographier tous les traceurs du site, finalité par finalité, avant de lancer la moindre campagne.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DESIGN &amp; UX</a:t>
            </a:r>
          </a:p>
        </p:txBody>
      </p:sp>
      <p:sp>
        <p:nvSpPr>
          <p:cNvPr id="4" name="TextBox 3"/>
          <p:cNvSpPr txBox="1"/>
          <p:nvPr/>
        </p:nvSpPr>
        <p:spPr>
          <a:xfrm>
            <a:off x="457200" y="1121432"/>
            <a:ext cx="10515600" cy="363176"/>
          </a:xfrm>
          <a:prstGeom prst="rect">
            <a:avLst/>
          </a:prstGeom>
          <a:noFill/>
        </p:spPr>
        <p:txBody>
          <a:bodyPr wrap="square" lIns="45720" tIns="27432" rIns="45720" bIns="27432" anchor="t">
            <a:spAutoFit/>
          </a:bodyPr>
          <a:lstStyle/>
          <a:p>
            <a:pPr algn="l">
              <a:spcBef>
                <a:spcPts val="0"/>
              </a:spcBef>
              <a:spcAft>
                <a:spcPts val="400"/>
              </a:spcAft>
            </a:pPr>
            <a:r>
              <a:rPr lang="fr-FR" sz="2000" b="1" i="0" noProof="0" dirty="0">
                <a:solidFill>
                  <a:srgbClr val="FFCD00"/>
                </a:solidFill>
                <a:latin typeface="Barlow Condensed ExtraBold"/>
              </a:rPr>
              <a:t>SANCTION RADICALE : LE FICHIER CLIENT HORS COMMERCE</a:t>
            </a:r>
          </a:p>
        </p:txBody>
      </p:sp>
      <p:sp>
        <p:nvSpPr>
          <p:cNvPr id="5" name="Rectangle 4"/>
          <p:cNvSpPr/>
          <p:nvPr/>
        </p:nvSpPr>
        <p:spPr>
          <a:xfrm>
            <a:off x="502920" y="1600200"/>
            <a:ext cx="10881360" cy="1234440"/>
          </a:xfrm>
          <a:prstGeom prst="rect">
            <a:avLst/>
          </a:prstGeom>
          <a:solidFill>
            <a:srgbClr val="F6E3E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6" name="Rectangle 5"/>
          <p:cNvSpPr/>
          <p:nvPr/>
        </p:nvSpPr>
        <p:spPr>
          <a:xfrm>
            <a:off x="502920" y="1600200"/>
            <a:ext cx="68580" cy="123444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TextBox 6"/>
          <p:cNvSpPr txBox="1"/>
          <p:nvPr/>
        </p:nvSpPr>
        <p:spPr>
          <a:xfrm>
            <a:off x="685800" y="1866555"/>
            <a:ext cx="10588752" cy="701731"/>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AF282C"/>
                </a:solidFill>
                <a:latin typeface="Barlow"/>
              </a:rPr>
              <a:t>Cass. com., 25 juin 2013, n° 12-17.037 — </a:t>
            </a:r>
            <a:r>
              <a:rPr lang="fr-FR" sz="1400" b="0" i="0" noProof="0" dirty="0">
                <a:solidFill>
                  <a:srgbClr val="4B3C3C"/>
                </a:solidFill>
                <a:latin typeface="Barlow"/>
              </a:rPr>
              <a:t>la Cour de cassation juge qu'un fichier informatisé contenant des données à caractère personnel qui n'avait pas été déclaré à la CNIL </a:t>
            </a:r>
            <a:r>
              <a:rPr lang="fr-FR" sz="1400" b="1" i="0" noProof="0" dirty="0">
                <a:solidFill>
                  <a:srgbClr val="4B3C3C"/>
                </a:solidFill>
                <a:latin typeface="Barlow"/>
              </a:rPr>
              <a:t>« n'était pas dans le commerce »</a:t>
            </a:r>
            <a:r>
              <a:rPr lang="fr-FR" sz="1400" b="0" i="0" noProof="0" dirty="0">
                <a:solidFill>
                  <a:srgbClr val="4B3C3C"/>
                </a:solidFill>
                <a:latin typeface="Barlow"/>
              </a:rPr>
              <a:t> : la vente portant sur ce fichier avait un objet illicite, et se trouvait donc frappée de nullité. Le fichier — souvent l'actif le plus précieux d'un e-commerçant — perdait toute valeur de cession.</a:t>
            </a:r>
          </a:p>
        </p:txBody>
      </p:sp>
      <p:sp>
        <p:nvSpPr>
          <p:cNvPr id="8" name="Rectangle 7"/>
          <p:cNvSpPr/>
          <p:nvPr/>
        </p:nvSpPr>
        <p:spPr>
          <a:xfrm>
            <a:off x="502920" y="3017520"/>
            <a:ext cx="5212080" cy="1783080"/>
          </a:xfrm>
          <a:prstGeom prst="rect">
            <a:avLst/>
          </a:prstGeom>
          <a:solidFill>
            <a:srgbClr val="1D418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9" name="TextBox 8"/>
          <p:cNvSpPr txBox="1"/>
          <p:nvPr/>
        </p:nvSpPr>
        <p:spPr>
          <a:xfrm>
            <a:off x="576072" y="3081527"/>
            <a:ext cx="5065776" cy="1345497"/>
          </a:xfrm>
          <a:prstGeom prst="rect">
            <a:avLst/>
          </a:prstGeom>
          <a:noFill/>
        </p:spPr>
        <p:txBody>
          <a:bodyPr wrap="square" lIns="45720" tIns="27432" rIns="45720" bIns="27432" anchor="t">
            <a:spAutoFit/>
          </a:bodyPr>
          <a:lstStyle/>
          <a:p>
            <a:pPr algn="l">
              <a:spcBef>
                <a:spcPts val="0"/>
              </a:spcBef>
              <a:spcAft>
                <a:spcPts val="300"/>
              </a:spcAft>
            </a:pPr>
            <a:r>
              <a:rPr lang="fr-FR" b="1" i="0" noProof="0" dirty="0">
                <a:solidFill>
                  <a:srgbClr val="FFFFFF"/>
                </a:solidFill>
                <a:latin typeface="Barlow"/>
              </a:rPr>
              <a:t>LA PORTÉE AUJOURD'HUI</a:t>
            </a:r>
          </a:p>
          <a:p>
            <a:pPr algn="l">
              <a:spcBef>
                <a:spcPts val="0"/>
              </a:spcBef>
              <a:spcAft>
                <a:spcPts val="200"/>
              </a:spcAft>
            </a:pPr>
            <a:r>
              <a:rPr lang="fr-FR" sz="1200" b="0" i="0" noProof="0" dirty="0">
                <a:solidFill>
                  <a:srgbClr val="FFFFFF"/>
                </a:solidFill>
                <a:latin typeface="Barlow"/>
              </a:rPr>
              <a:t>•  La formalité de déclaration à la CNIL a disparu avec le RGPD en 2018</a:t>
            </a:r>
          </a:p>
          <a:p>
            <a:pPr algn="l">
              <a:spcBef>
                <a:spcPts val="0"/>
              </a:spcBef>
              <a:spcAft>
                <a:spcPts val="200"/>
              </a:spcAft>
            </a:pPr>
            <a:r>
              <a:rPr lang="fr-FR" sz="1200" b="0" i="0" noProof="0" dirty="0">
                <a:solidFill>
                  <a:srgbClr val="FFFFFF"/>
                </a:solidFill>
                <a:latin typeface="Barlow"/>
              </a:rPr>
              <a:t>•  Mais le raisonnement demeure : un fichier constitué en violation du droit des données est un objet illicite</a:t>
            </a:r>
          </a:p>
          <a:p>
            <a:pPr algn="l">
              <a:spcBef>
                <a:spcPts val="0"/>
              </a:spcBef>
              <a:spcAft>
                <a:spcPts val="200"/>
              </a:spcAft>
            </a:pPr>
            <a:r>
              <a:rPr lang="fr-FR" sz="1200" b="0" i="0" noProof="0" dirty="0">
                <a:solidFill>
                  <a:srgbClr val="FFFFFF"/>
                </a:solidFill>
                <a:latin typeface="Barlow"/>
              </a:rPr>
              <a:t>•  La logique se transpose au défaut de base légale ou de consentement valable</a:t>
            </a:r>
          </a:p>
        </p:txBody>
      </p:sp>
      <p:sp>
        <p:nvSpPr>
          <p:cNvPr id="10" name="Rectangle 9"/>
          <p:cNvSpPr/>
          <p:nvPr/>
        </p:nvSpPr>
        <p:spPr>
          <a:xfrm>
            <a:off x="6172200" y="3017520"/>
            <a:ext cx="5212080" cy="1783080"/>
          </a:xfrm>
          <a:prstGeom prst="rect">
            <a:avLst/>
          </a:prstGeom>
          <a:solidFill>
            <a:srgbClr val="10833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1" name="TextBox 10"/>
          <p:cNvSpPr txBox="1"/>
          <p:nvPr/>
        </p:nvSpPr>
        <p:spPr>
          <a:xfrm>
            <a:off x="6245352" y="3081527"/>
            <a:ext cx="5065776" cy="765851"/>
          </a:xfrm>
          <a:prstGeom prst="rect">
            <a:avLst/>
          </a:prstGeom>
          <a:noFill/>
        </p:spPr>
        <p:txBody>
          <a:bodyPr wrap="square" lIns="45720" tIns="27432" rIns="45720" bIns="27432" anchor="t">
            <a:spAutoFit/>
          </a:bodyPr>
          <a:lstStyle/>
          <a:p>
            <a:pPr algn="l">
              <a:spcBef>
                <a:spcPts val="0"/>
              </a:spcBef>
              <a:spcAft>
                <a:spcPts val="300"/>
              </a:spcAft>
            </a:pPr>
            <a:r>
              <a:rPr lang="fr-FR" b="1" i="0" noProof="0" dirty="0">
                <a:solidFill>
                  <a:srgbClr val="FFFFFF"/>
                </a:solidFill>
                <a:latin typeface="Barlow"/>
              </a:rPr>
              <a:t>CE QUE CELA CHANGE CONCRÈTEMENT</a:t>
            </a:r>
          </a:p>
          <a:p>
            <a:pPr algn="l">
              <a:spcBef>
                <a:spcPts val="0"/>
              </a:spcBef>
              <a:spcAft>
                <a:spcPts val="200"/>
              </a:spcAft>
            </a:pPr>
            <a:r>
              <a:rPr lang="fr-FR" sz="1200" b="0" i="0" noProof="0" dirty="0">
                <a:solidFill>
                  <a:srgbClr val="FFFFFF"/>
                </a:solidFill>
                <a:latin typeface="Barlow"/>
              </a:rPr>
              <a:t>•  Une base client non conforme est difficilement cessible</a:t>
            </a:r>
          </a:p>
          <a:p>
            <a:pPr algn="l">
              <a:spcBef>
                <a:spcPts val="0"/>
              </a:spcBef>
              <a:spcAft>
                <a:spcPts val="200"/>
              </a:spcAft>
            </a:pPr>
            <a:r>
              <a:rPr lang="fr-FR" sz="1200" b="0" i="0" noProof="0" dirty="0">
                <a:solidFill>
                  <a:srgbClr val="FFFFFF"/>
                </a:solidFill>
                <a:latin typeface="Barlow"/>
              </a:rPr>
              <a:t>•  Le risque n'est plus seulement l'amende : c'est la valeur de l'actif</a:t>
            </a:r>
          </a:p>
        </p:txBody>
      </p:sp>
      <p:sp>
        <p:nvSpPr>
          <p:cNvPr id="15" name="Right Arrow 14"/>
          <p:cNvSpPr/>
          <p:nvPr/>
        </p:nvSpPr>
        <p:spPr>
          <a:xfrm>
            <a:off x="502920" y="5258443"/>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6" name="TextBox 15"/>
          <p:cNvSpPr txBox="1"/>
          <p:nvPr/>
        </p:nvSpPr>
        <p:spPr>
          <a:xfrm>
            <a:off x="813816" y="5171575"/>
            <a:ext cx="10570464" cy="270843"/>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ACTION : </a:t>
            </a:r>
            <a:r>
              <a:rPr lang="fr-FR" sz="1400" b="0" i="0" noProof="0" dirty="0">
                <a:solidFill>
                  <a:srgbClr val="4B3C3C"/>
                </a:solidFill>
                <a:latin typeface="Barlow"/>
              </a:rPr>
              <a:t>Auditer la conformité de la base client avant toute levée de fonds ou cession — c'est un point de valorisation.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40E1D-55AA-E315-F9E5-6F75221E4A1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C51A2B-57EA-A7A0-264E-EE0CAA3F9AEC}"/>
              </a:ext>
            </a:extLst>
          </p:cNvPr>
          <p:cNvSpPr>
            <a:spLocks noGrp="1"/>
          </p:cNvSpPr>
          <p:nvPr>
            <p:ph type="body" sz="quarter" idx="10"/>
          </p:nvPr>
        </p:nvSpPr>
        <p:spPr/>
        <p:txBody>
          <a:bodyPr wrap="square"/>
          <a:lstStyle/>
          <a:p>
            <a:r>
              <a:rPr lang="fr-FR" sz="4000" b="1" i="0" noProof="0" dirty="0">
                <a:solidFill>
                  <a:srgbClr val="4B3C3C"/>
                </a:solidFill>
                <a:latin typeface="Barlow Condensed ExtraBold"/>
              </a:rPr>
              <a:t>EN CONCLUSIONS</a:t>
            </a:r>
          </a:p>
          <a:p>
            <a:r>
              <a:rPr lang="fr-FR" sz="2800" b="1" i="0" noProof="0" dirty="0">
                <a:solidFill>
                  <a:srgbClr val="FFFFFF"/>
                </a:solidFill>
                <a:latin typeface="Barlow Condensed ExtraBold"/>
              </a:rPr>
              <a:t>LE JURIDIQUE AU CŒUR </a:t>
            </a:r>
            <a:br>
              <a:rPr lang="fr-FR" sz="2800" b="1" i="0" noProof="0" dirty="0">
                <a:solidFill>
                  <a:srgbClr val="FFFFFF"/>
                </a:solidFill>
                <a:latin typeface="Barlow Condensed ExtraBold"/>
              </a:rPr>
            </a:br>
            <a:r>
              <a:rPr lang="fr-FR" sz="2800" b="1" i="0" noProof="0" dirty="0">
                <a:solidFill>
                  <a:srgbClr val="FFFFFF"/>
                </a:solidFill>
                <a:latin typeface="Barlow Condensed ExtraBold"/>
              </a:rPr>
              <a:t>DU DESIGN ET DE L'UX</a:t>
            </a:r>
          </a:p>
        </p:txBody>
      </p:sp>
    </p:spTree>
    <p:extLst>
      <p:ext uri="{BB962C8B-B14F-4D97-AF65-F5344CB8AC3E}">
        <p14:creationId xmlns:p14="http://schemas.microsoft.com/office/powerpoint/2010/main" val="3294574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a:spLocks noGrp="1"/>
          </p:cNvSpPr>
          <p:nvPr>
            <p:ph type="title"/>
          </p:nvPr>
        </p:nvSpPr>
        <p:spPr/>
        <p:txBody>
          <a:bodyPr wrap="square"/>
          <a:lstStyle/>
          <a:p>
            <a:r>
              <a:rPr lang="fr-FR" sz="2000" b="1" i="0" noProof="0" dirty="0">
                <a:solidFill>
                  <a:srgbClr val="4B3C3C"/>
                </a:solidFill>
                <a:latin typeface="Barlow Condensed ExtraBold"/>
              </a:rPr>
              <a:t>SYNTHÈSE</a:t>
            </a:r>
          </a:p>
        </p:txBody>
      </p:sp>
      <p:sp>
        <p:nvSpPr>
          <p:cNvPr id="4" name="TextBox"/>
          <p:cNvSpPr txBox="1"/>
          <p:nvPr/>
        </p:nvSpPr>
        <p:spPr>
          <a:xfrm>
            <a:off x="502920" y="1083272"/>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i="0" noProof="0" dirty="0">
                <a:solidFill>
                  <a:srgbClr val="FFCD00"/>
                </a:solidFill>
                <a:latin typeface="Barlow Condensed ExtraBold"/>
              </a:rPr>
              <a:t>L'ADDITION DE MAISON VOLTA</a:t>
            </a:r>
          </a:p>
        </p:txBody>
      </p:sp>
      <p:graphicFrame>
        <p:nvGraphicFramePr>
          <p:cNvPr id="5" name="Table"/>
          <p:cNvGraphicFramePr>
            <a:graphicFrameLocks noGrp="1"/>
          </p:cNvGraphicFramePr>
          <p:nvPr>
            <p:extLst>
              <p:ext uri="{D42A27DB-BD31-4B8C-83A1-F6EECF244321}">
                <p14:modId xmlns:p14="http://schemas.microsoft.com/office/powerpoint/2010/main" val="3845311705"/>
              </p:ext>
            </p:extLst>
          </p:nvPr>
        </p:nvGraphicFramePr>
        <p:xfrm>
          <a:off x="502920" y="1645920"/>
          <a:ext cx="10881360" cy="2240040"/>
        </p:xfrm>
        <a:graphic>
          <a:graphicData uri="http://schemas.openxmlformats.org/drawingml/2006/table">
            <a:tbl>
              <a:tblPr bandRow="1">
                <a:tableStyleId>{5C22544A-7EE6-4342-B048-85BDC9FD1C3A}</a:tableStyleId>
              </a:tblPr>
              <a:tblGrid>
                <a:gridCol w="3400000">
                  <a:extLst>
                    <a:ext uri="{9D8B030D-6E8A-4147-A177-3AD203B41FA5}">
                      <a16:colId xmlns:a16="http://schemas.microsoft.com/office/drawing/2014/main" val="20000"/>
                    </a:ext>
                  </a:extLst>
                </a:gridCol>
                <a:gridCol w="3600000">
                  <a:extLst>
                    <a:ext uri="{9D8B030D-6E8A-4147-A177-3AD203B41FA5}">
                      <a16:colId xmlns:a16="http://schemas.microsoft.com/office/drawing/2014/main" val="20001"/>
                    </a:ext>
                  </a:extLst>
                </a:gridCol>
                <a:gridCol w="3881360">
                  <a:extLst>
                    <a:ext uri="{9D8B030D-6E8A-4147-A177-3AD203B41FA5}">
                      <a16:colId xmlns:a16="http://schemas.microsoft.com/office/drawing/2014/main" val="20002"/>
                    </a:ext>
                  </a:extLst>
                </a:gridCol>
              </a:tblGrid>
              <a:tr h="320040">
                <a:tc>
                  <a:txBody>
                    <a:bodyPr/>
                    <a:lstStyle/>
                    <a:p>
                      <a:r>
                        <a:rPr lang="fr-FR" sz="1200" b="1" i="0" noProof="0" dirty="0">
                          <a:solidFill>
                            <a:srgbClr val="FFFFFF"/>
                          </a:solidFill>
                          <a:latin typeface="Barlow"/>
                        </a:rPr>
                        <a:t>La décision prise « pour aller vite »</a:t>
                      </a:r>
                    </a:p>
                  </a:txBody>
                  <a:tcPr marL="64008" marR="64008" marT="27432" marB="27432" anchor="ctr">
                    <a:solidFill>
                      <a:srgbClr val="4B3C3C"/>
                    </a:solidFill>
                  </a:tcPr>
                </a:tc>
                <a:tc>
                  <a:txBody>
                    <a:bodyPr/>
                    <a:lstStyle/>
                    <a:p>
                      <a:r>
                        <a:rPr lang="fr-FR" sz="1200" b="1" i="0" noProof="0" dirty="0">
                          <a:solidFill>
                            <a:srgbClr val="FFFFFF"/>
                          </a:solidFill>
                          <a:latin typeface="Barlow"/>
                        </a:rPr>
                        <a:t>Ce qu'elle déclenche</a:t>
                      </a:r>
                    </a:p>
                  </a:txBody>
                  <a:tcPr marL="64008" marR="64008" marT="27432" marB="27432" anchor="ctr">
                    <a:solidFill>
                      <a:srgbClr val="4B3C3C"/>
                    </a:solidFill>
                  </a:tcPr>
                </a:tc>
                <a:tc>
                  <a:txBody>
                    <a:bodyPr/>
                    <a:lstStyle/>
                    <a:p>
                      <a:r>
                        <a:rPr lang="fr-FR" sz="1200" b="1" i="0" noProof="0" dirty="0">
                          <a:solidFill>
                            <a:srgbClr val="FFFFFF"/>
                          </a:solidFill>
                          <a:latin typeface="Barlow"/>
                        </a:rPr>
                        <a:t>Le coût observé en jurisprudence</a:t>
                      </a:r>
                    </a:p>
                  </a:txBody>
                  <a:tcPr marL="64008" marR="64008" marT="27432" marB="27432" anchor="ctr">
                    <a:solidFill>
                      <a:srgbClr val="4B3C3C"/>
                    </a:solidFill>
                  </a:tcPr>
                </a:tc>
                <a:extLst>
                  <a:ext uri="{0D108BD9-81ED-4DB2-BD59-A6C34878D82A}">
                    <a16:rowId xmlns:a16="http://schemas.microsoft.com/office/drawing/2014/main" val="10000"/>
                  </a:ext>
                </a:extLst>
              </a:tr>
              <a:tr h="384000">
                <a:tc>
                  <a:txBody>
                    <a:bodyPr/>
                    <a:lstStyle/>
                    <a:p>
                      <a:r>
                        <a:rPr lang="fr-FR" sz="1200" b="0" i="0" noProof="0" dirty="0">
                          <a:solidFill>
                            <a:srgbClr val="4B3C3C"/>
                          </a:solidFill>
                          <a:latin typeface="Barlow"/>
                        </a:rPr>
                        <a:t>CGV reprises sur un concurrent</a:t>
                      </a:r>
                    </a:p>
                  </a:txBody>
                  <a:tcPr marL="64008" marR="64008" marT="27432" marB="27432" anchor="ctr">
                    <a:solidFill>
                      <a:srgbClr val="F2F0EC"/>
                    </a:solidFill>
                  </a:tcPr>
                </a:tc>
                <a:tc>
                  <a:txBody>
                    <a:bodyPr/>
                    <a:lstStyle/>
                    <a:p>
                      <a:r>
                        <a:rPr lang="fr-FR" sz="1200" b="0" i="0" noProof="0" dirty="0">
                          <a:solidFill>
                            <a:srgbClr val="4B3C3C"/>
                          </a:solidFill>
                          <a:latin typeface="Barlow"/>
                        </a:rPr>
                        <a:t>Concurrence déloyale et parasitisme</a:t>
                      </a:r>
                    </a:p>
                  </a:txBody>
                  <a:tcPr marL="64008" marR="64008" marT="27432" marB="27432" anchor="ctr">
                    <a:solidFill>
                      <a:srgbClr val="F2F0EC"/>
                    </a:solidFill>
                  </a:tcPr>
                </a:tc>
                <a:tc>
                  <a:txBody>
                    <a:bodyPr/>
                    <a:lstStyle/>
                    <a:p>
                      <a:r>
                        <a:rPr lang="fr-FR" sz="1200" b="0" i="0" noProof="0" dirty="0">
                          <a:solidFill>
                            <a:srgbClr val="4B3C3C"/>
                          </a:solidFill>
                          <a:latin typeface="Barlow"/>
                        </a:rPr>
                        <a:t>300 000 € — Cass. com., 12 févr. 2020</a:t>
                      </a:r>
                    </a:p>
                  </a:txBody>
                  <a:tcPr marL="64008" marR="64008" marT="27432" marB="27432" anchor="ctr">
                    <a:solidFill>
                      <a:srgbClr val="F2F0EC"/>
                    </a:solidFill>
                  </a:tcPr>
                </a:tc>
                <a:extLst>
                  <a:ext uri="{0D108BD9-81ED-4DB2-BD59-A6C34878D82A}">
                    <a16:rowId xmlns:a16="http://schemas.microsoft.com/office/drawing/2014/main" val="10001"/>
                  </a:ext>
                </a:extLst>
              </a:tr>
              <a:tr h="384000">
                <a:tc>
                  <a:txBody>
                    <a:bodyPr/>
                    <a:lstStyle/>
                    <a:p>
                      <a:r>
                        <a:rPr lang="fr-FR" sz="1200" b="0" i="0" noProof="0" dirty="0">
                          <a:solidFill>
                            <a:srgbClr val="4B3C3C"/>
                          </a:solidFill>
                          <a:latin typeface="Barlow"/>
                        </a:rPr>
                        <a:t>Case de consentement unique</a:t>
                      </a:r>
                    </a:p>
                  </a:txBody>
                  <a:tcPr marL="64008" marR="64008" marT="27432" marB="27432" anchor="ctr">
                    <a:solidFill>
                      <a:srgbClr val="FFFFFF"/>
                    </a:solidFill>
                  </a:tcPr>
                </a:tc>
                <a:tc>
                  <a:txBody>
                    <a:bodyPr/>
                    <a:lstStyle/>
                    <a:p>
                      <a:r>
                        <a:rPr lang="fr-FR" sz="1200" b="0" i="0" noProof="0" dirty="0">
                          <a:solidFill>
                            <a:srgbClr val="4B3C3C"/>
                          </a:solidFill>
                          <a:latin typeface="Barlow"/>
                        </a:rPr>
                        <a:t>Consentement ni libre ni univoque</a:t>
                      </a:r>
                    </a:p>
                  </a:txBody>
                  <a:tcPr marL="64008" marR="64008" marT="27432" marB="27432" anchor="ctr">
                    <a:solidFill>
                      <a:srgbClr val="FFFFFF"/>
                    </a:solidFill>
                  </a:tcPr>
                </a:tc>
                <a:tc>
                  <a:txBody>
                    <a:bodyPr/>
                    <a:lstStyle/>
                    <a:p>
                      <a:r>
                        <a:rPr lang="fr-FR" sz="1200" b="0" i="0" noProof="0" dirty="0">
                          <a:solidFill>
                            <a:srgbClr val="4B3C3C"/>
                          </a:solidFill>
                          <a:latin typeface="Barlow"/>
                        </a:rPr>
                        <a:t>50 000 € + astreinte — CNIL / CE, 20 mai 2026</a:t>
                      </a:r>
                    </a:p>
                  </a:txBody>
                  <a:tcPr marL="64008" marR="64008" marT="27432" marB="27432" anchor="ctr">
                    <a:solidFill>
                      <a:srgbClr val="FFFFFF"/>
                    </a:solidFill>
                  </a:tcPr>
                </a:tc>
                <a:extLst>
                  <a:ext uri="{0D108BD9-81ED-4DB2-BD59-A6C34878D82A}">
                    <a16:rowId xmlns:a16="http://schemas.microsoft.com/office/drawing/2014/main" val="10002"/>
                  </a:ext>
                </a:extLst>
              </a:tr>
              <a:tr h="384000">
                <a:tc>
                  <a:txBody>
                    <a:bodyPr/>
                    <a:lstStyle/>
                    <a:p>
                      <a:r>
                        <a:rPr lang="fr-FR" sz="1200" b="0" i="0" noProof="0" dirty="0">
                          <a:solidFill>
                            <a:srgbClr val="4B3C3C"/>
                          </a:solidFill>
                          <a:latin typeface="Barlow"/>
                        </a:rPr>
                        <a:t>Extension de garantie « 5 ans »</a:t>
                      </a:r>
                    </a:p>
                  </a:txBody>
                  <a:tcPr marL="64008" marR="64008" marT="27432" marB="27432" anchor="ctr">
                    <a:solidFill>
                      <a:srgbClr val="F2F0EC"/>
                    </a:solidFill>
                  </a:tcPr>
                </a:tc>
                <a:tc>
                  <a:txBody>
                    <a:bodyPr/>
                    <a:lstStyle/>
                    <a:p>
                      <a:r>
                        <a:rPr lang="fr-FR" sz="1200" b="0" i="0" noProof="0" dirty="0">
                          <a:solidFill>
                            <a:srgbClr val="4B3C3C"/>
                          </a:solidFill>
                          <a:latin typeface="Barlow"/>
                        </a:rPr>
                        <a:t>Pratique commerciale trompeuse</a:t>
                      </a:r>
                    </a:p>
                  </a:txBody>
                  <a:tcPr marL="64008" marR="64008" marT="27432" marB="27432" anchor="ctr">
                    <a:solidFill>
                      <a:srgbClr val="F2F0EC"/>
                    </a:solidFill>
                  </a:tcPr>
                </a:tc>
                <a:tc>
                  <a:txBody>
                    <a:bodyPr/>
                    <a:lstStyle/>
                    <a:p>
                      <a:r>
                        <a:rPr lang="fr-FR" sz="1200" b="0" i="0" noProof="0" dirty="0">
                          <a:solidFill>
                            <a:srgbClr val="4B3C3C"/>
                          </a:solidFill>
                          <a:latin typeface="Barlow"/>
                        </a:rPr>
                        <a:t>25 000 € + publication — CAA Paris, 7 févr. 2025</a:t>
                      </a:r>
                    </a:p>
                  </a:txBody>
                  <a:tcPr marL="64008" marR="64008" marT="27432" marB="27432" anchor="ctr">
                    <a:solidFill>
                      <a:srgbClr val="F2F0EC"/>
                    </a:solidFill>
                  </a:tcPr>
                </a:tc>
                <a:extLst>
                  <a:ext uri="{0D108BD9-81ED-4DB2-BD59-A6C34878D82A}">
                    <a16:rowId xmlns:a16="http://schemas.microsoft.com/office/drawing/2014/main" val="10003"/>
                  </a:ext>
                </a:extLst>
              </a:tr>
              <a:tr h="384000">
                <a:tc>
                  <a:txBody>
                    <a:bodyPr/>
                    <a:lstStyle/>
                    <a:p>
                      <a:r>
                        <a:rPr lang="fr-FR" sz="1200" b="0" i="0" noProof="0" dirty="0">
                          <a:solidFill>
                            <a:srgbClr val="4B3C3C"/>
                          </a:solidFill>
                          <a:latin typeface="Barlow"/>
                        </a:rPr>
                        <a:t>Rappel des prospects du formulaire</a:t>
                      </a:r>
                    </a:p>
                  </a:txBody>
                  <a:tcPr marL="64008" marR="64008" marT="27432" marB="27432" anchor="ctr">
                    <a:solidFill>
                      <a:srgbClr val="FFFFFF"/>
                    </a:solidFill>
                  </a:tcPr>
                </a:tc>
                <a:tc>
                  <a:txBody>
                    <a:bodyPr/>
                    <a:lstStyle/>
                    <a:p>
                      <a:r>
                        <a:rPr lang="fr-FR" sz="1200" b="0" i="0" noProof="0" dirty="0">
                          <a:solidFill>
                            <a:srgbClr val="4B3C3C"/>
                          </a:solidFill>
                          <a:latin typeface="Barlow"/>
                        </a:rPr>
                        <a:t>Démarchage sans consentement préalable</a:t>
                      </a:r>
                    </a:p>
                  </a:txBody>
                  <a:tcPr marL="64008" marR="64008" marT="27432" marB="27432" anchor="ctr">
                    <a:solidFill>
                      <a:srgbClr val="FFFFFF"/>
                    </a:solidFill>
                  </a:tcPr>
                </a:tc>
                <a:tc>
                  <a:txBody>
                    <a:bodyPr/>
                    <a:lstStyle/>
                    <a:p>
                      <a:r>
                        <a:rPr lang="fr-FR" sz="1200" b="0" i="0" noProof="0" dirty="0">
                          <a:solidFill>
                            <a:srgbClr val="4B3C3C"/>
                          </a:solidFill>
                          <a:latin typeface="Barlow"/>
                        </a:rPr>
                        <a:t>265 000 € — TA Cergy-Pontoise, 16 janv. 2025</a:t>
                      </a:r>
                    </a:p>
                  </a:txBody>
                  <a:tcPr marL="64008" marR="64008" marT="27432" marB="27432" anchor="ctr">
                    <a:solidFill>
                      <a:srgbClr val="FFFFFF"/>
                    </a:solidFill>
                  </a:tcPr>
                </a:tc>
                <a:extLst>
                  <a:ext uri="{0D108BD9-81ED-4DB2-BD59-A6C34878D82A}">
                    <a16:rowId xmlns:a16="http://schemas.microsoft.com/office/drawing/2014/main" val="10004"/>
                  </a:ext>
                </a:extLst>
              </a:tr>
              <a:tr h="384000">
                <a:tc>
                  <a:txBody>
                    <a:bodyPr/>
                    <a:lstStyle/>
                    <a:p>
                      <a:r>
                        <a:rPr lang="fr-FR" sz="1200" b="0" i="0" noProof="0" dirty="0">
                          <a:solidFill>
                            <a:srgbClr val="4B3C3C"/>
                          </a:solidFill>
                          <a:latin typeface="Barlow"/>
                        </a:rPr>
                        <a:t>Mention « éco-responsable »</a:t>
                      </a:r>
                    </a:p>
                  </a:txBody>
                  <a:tcPr marL="64008" marR="64008" marT="27432" marB="27432" anchor="ctr">
                    <a:solidFill>
                      <a:srgbClr val="F2F0EC"/>
                    </a:solidFill>
                  </a:tcPr>
                </a:tc>
                <a:tc>
                  <a:txBody>
                    <a:bodyPr/>
                    <a:lstStyle/>
                    <a:p>
                      <a:r>
                        <a:rPr lang="fr-FR" sz="1200" b="0" i="0" noProof="0" dirty="0">
                          <a:solidFill>
                            <a:srgbClr val="4B3C3C"/>
                          </a:solidFill>
                          <a:latin typeface="Barlow"/>
                        </a:rPr>
                        <a:t>Allégation environnementale interdite</a:t>
                      </a:r>
                    </a:p>
                  </a:txBody>
                  <a:tcPr marL="64008" marR="64008" marT="27432" marB="27432" anchor="ctr">
                    <a:solidFill>
                      <a:srgbClr val="F2F0EC"/>
                    </a:solidFill>
                  </a:tcPr>
                </a:tc>
                <a:tc>
                  <a:txBody>
                    <a:bodyPr/>
                    <a:lstStyle/>
                    <a:p>
                      <a:r>
                        <a:rPr lang="fr-FR" sz="1200" b="0" i="0" noProof="0" dirty="0">
                          <a:solidFill>
                            <a:srgbClr val="4B3C3C"/>
                          </a:solidFill>
                          <a:latin typeface="Barlow"/>
                        </a:rPr>
                        <a:t>Interdiction sous astreinte — TJ Lille, 31 mars 2026</a:t>
                      </a:r>
                    </a:p>
                  </a:txBody>
                  <a:tcPr marL="64008" marR="64008" marT="27432" marB="27432" anchor="ctr">
                    <a:solidFill>
                      <a:srgbClr val="F2F0EC"/>
                    </a:solidFill>
                  </a:tcPr>
                </a:tc>
                <a:extLst>
                  <a:ext uri="{0D108BD9-81ED-4DB2-BD59-A6C34878D82A}">
                    <a16:rowId xmlns:a16="http://schemas.microsoft.com/office/drawing/2014/main" val="10005"/>
                  </a:ext>
                </a:extLst>
              </a:tr>
            </a:tbl>
          </a:graphicData>
        </a:graphic>
      </p:graphicFrame>
      <p:sp>
        <p:nvSpPr>
          <p:cNvPr id="6" name="Rectangle"/>
          <p:cNvSpPr/>
          <p:nvPr/>
        </p:nvSpPr>
        <p:spPr>
          <a:xfrm>
            <a:off x="502920" y="4150000"/>
            <a:ext cx="10588752" cy="1300000"/>
          </a:xfrm>
          <a:prstGeom prst="rect">
            <a:avLst/>
          </a:prstGeom>
          <a:solidFill>
            <a:srgbClr val="F6E3E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p:cNvSpPr/>
          <p:nvPr/>
        </p:nvSpPr>
        <p:spPr>
          <a:xfrm>
            <a:off x="502920" y="4150000"/>
            <a:ext cx="68580" cy="1300000"/>
          </a:xfrm>
          <a:prstGeom prst="rect">
            <a:avLst/>
          </a:prstGeom>
          <a:solidFill>
            <a:srgbClr val="AF282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p:cNvSpPr txBox="1"/>
          <p:nvPr/>
        </p:nvSpPr>
        <p:spPr>
          <a:xfrm>
            <a:off x="685800" y="4279858"/>
            <a:ext cx="10588752" cy="1040285"/>
          </a:xfrm>
          <a:prstGeom prst="rect">
            <a:avLst/>
          </a:prstGeom>
          <a:noFill/>
        </p:spPr>
        <p:txBody>
          <a:bodyPr wrap="square" lIns="45720" tIns="27432" rIns="45720" bIns="27432" anchor="ctr">
            <a:spAutoFit/>
          </a:bodyPr>
          <a:lstStyle/>
          <a:p>
            <a:pPr algn="l">
              <a:spcBef>
                <a:spcPts val="0"/>
              </a:spcBef>
              <a:spcAft>
                <a:spcPts val="400"/>
              </a:spcAft>
            </a:pPr>
            <a:r>
              <a:rPr lang="fr-FR" sz="1600" b="1" i="0" noProof="0" dirty="0">
                <a:solidFill>
                  <a:srgbClr val="AF282C"/>
                </a:solidFill>
                <a:latin typeface="Barlow"/>
              </a:rPr>
              <a:t>Plus de 640 000 € de sanctions, </a:t>
            </a:r>
            <a:r>
              <a:rPr lang="fr-FR" sz="1600" b="0" i="0" noProof="0" dirty="0">
                <a:solidFill>
                  <a:srgbClr val="4B3C3C"/>
                </a:solidFill>
                <a:latin typeface="Barlow"/>
              </a:rPr>
              <a:t>deux publications judiciaires, une injonction sous astreinte et, dans chaque dossier, quatre à sept ans de procédure — hors frais de défense. Aucune de ces cinq décisions n'était malveillante : toutes ont été prises pour gagner du temps. Le budget de conformité qui aurait évité chacune d'elles se compte en milliers d'euros, et il est amortissable.</a:t>
            </a:r>
          </a:p>
        </p:txBody>
      </p:sp>
      <p:sp>
        <p:nvSpPr>
          <p:cNvPr id="9" name="Right Arrow"/>
          <p:cNvSpPr/>
          <p:nvPr/>
        </p:nvSpPr>
        <p:spPr>
          <a:xfrm>
            <a:off x="502920" y="5888736"/>
            <a:ext cx="256032" cy="137160"/>
          </a:xfrm>
          <a:prstGeom prst="rightArrow">
            <a:avLst/>
          </a:prstGeom>
          <a:solidFill>
            <a:srgbClr val="EA77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10" name="TextBox"/>
          <p:cNvSpPr txBox="1"/>
          <p:nvPr/>
        </p:nvSpPr>
        <p:spPr>
          <a:xfrm>
            <a:off x="813816" y="5833872"/>
            <a:ext cx="9600000" cy="486287"/>
          </a:xfrm>
          <a:prstGeom prst="rect">
            <a:avLst/>
          </a:prstGeom>
          <a:noFill/>
        </p:spPr>
        <p:txBody>
          <a:bodyPr wrap="square" lIns="45720" tIns="27432" rIns="45720" bIns="27432" anchor="t">
            <a:spAutoFit/>
          </a:bodyPr>
          <a:lstStyle/>
          <a:p>
            <a:pPr algn="l">
              <a:spcBef>
                <a:spcPts val="0"/>
              </a:spcBef>
              <a:spcAft>
                <a:spcPts val="400"/>
              </a:spcAft>
            </a:pPr>
            <a:r>
              <a:rPr lang="fr-FR" sz="1400" b="1" i="0" noProof="0" dirty="0">
                <a:solidFill>
                  <a:srgbClr val="EA7700"/>
                </a:solidFill>
                <a:latin typeface="Barlow"/>
              </a:rPr>
              <a:t>LE FIL ROUGE : </a:t>
            </a:r>
            <a:r>
              <a:rPr lang="fr-FR" sz="1400" b="0" i="0" noProof="0" dirty="0">
                <a:solidFill>
                  <a:srgbClr val="4B3C3C"/>
                </a:solidFill>
                <a:latin typeface="Barlow"/>
              </a:rPr>
              <a:t>Reprenez les cinq lignes ci-dessus et posez-vous la question pour votre propre site : laquelle avez-vous déjà cochée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lstStyle/>
          <a:p>
            <a:r>
              <a:rPr lang="fr-FR" sz="2000" b="1" i="0" noProof="0" dirty="0">
                <a:solidFill>
                  <a:srgbClr val="4B3C3C"/>
                </a:solidFill>
                <a:latin typeface="Barlow Condensed ExtraBold"/>
              </a:rPr>
              <a:t>SYNTHÈSE</a:t>
            </a:r>
          </a:p>
        </p:txBody>
      </p:sp>
      <p:sp>
        <p:nvSpPr>
          <p:cNvPr id="4" name="TextBox 3"/>
          <p:cNvSpPr txBox="1"/>
          <p:nvPr/>
        </p:nvSpPr>
        <p:spPr>
          <a:xfrm>
            <a:off x="443653" y="1129748"/>
            <a:ext cx="10515600" cy="424732"/>
          </a:xfrm>
          <a:prstGeom prst="rect">
            <a:avLst/>
          </a:prstGeom>
          <a:noFill/>
        </p:spPr>
        <p:txBody>
          <a:bodyPr wrap="square" lIns="45720" tIns="27432" rIns="45720" bIns="27432" anchor="t">
            <a:spAutoFit/>
          </a:bodyPr>
          <a:lstStyle/>
          <a:p>
            <a:pPr algn="l">
              <a:spcBef>
                <a:spcPts val="0"/>
              </a:spcBef>
              <a:spcAft>
                <a:spcPts val="400"/>
              </a:spcAft>
            </a:pPr>
            <a:r>
              <a:rPr lang="fr-FR" sz="2400" b="1" noProof="0" dirty="0">
                <a:solidFill>
                  <a:srgbClr val="FFCD00"/>
                </a:solidFill>
                <a:latin typeface="Barlow Condensed ExtraBold"/>
              </a:rPr>
              <a:t>ET MAINTENANT? PAR OU COMMENCER?</a:t>
            </a:r>
            <a:endParaRPr lang="fr-FR" sz="2400" b="1" i="0" noProof="0" dirty="0">
              <a:solidFill>
                <a:srgbClr val="FFCD00"/>
              </a:solidFill>
              <a:latin typeface="Barlow Condensed ExtraBold"/>
            </a:endParaRPr>
          </a:p>
        </p:txBody>
      </p:sp>
      <p:graphicFrame>
        <p:nvGraphicFramePr>
          <p:cNvPr id="5" name="Table 4"/>
          <p:cNvGraphicFramePr>
            <a:graphicFrameLocks noGrp="1"/>
          </p:cNvGraphicFramePr>
          <p:nvPr>
            <p:extLst>
              <p:ext uri="{D42A27DB-BD31-4B8C-83A1-F6EECF244321}">
                <p14:modId xmlns:p14="http://schemas.microsoft.com/office/powerpoint/2010/main" val="1423094128"/>
              </p:ext>
            </p:extLst>
          </p:nvPr>
        </p:nvGraphicFramePr>
        <p:xfrm>
          <a:off x="502920" y="1627632"/>
          <a:ext cx="10881360" cy="3072384"/>
        </p:xfrm>
        <a:graphic>
          <a:graphicData uri="http://schemas.openxmlformats.org/drawingml/2006/table">
            <a:tbl>
              <a:tblPr bandRow="1">
                <a:tableStyleId>{5C22544A-7EE6-4342-B048-85BDC9FD1C3A}</a:tableStyleId>
              </a:tblPr>
              <a:tblGrid>
                <a:gridCol w="100584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2926080">
                  <a:extLst>
                    <a:ext uri="{9D8B030D-6E8A-4147-A177-3AD203B41FA5}">
                      <a16:colId xmlns:a16="http://schemas.microsoft.com/office/drawing/2014/main" val="20003"/>
                    </a:ext>
                  </a:extLst>
                </a:gridCol>
              </a:tblGrid>
              <a:tr h="329184">
                <a:tc>
                  <a:txBody>
                    <a:bodyPr/>
                    <a:lstStyle/>
                    <a:p>
                      <a:r>
                        <a:rPr lang="fr-FR" sz="1400" b="1" i="0" noProof="0" dirty="0">
                          <a:solidFill>
                            <a:srgbClr val="FFFFFF"/>
                          </a:solidFill>
                          <a:latin typeface="Barlow"/>
                        </a:rPr>
                        <a:t>Priorité</a:t>
                      </a:r>
                    </a:p>
                  </a:txBody>
                  <a:tcPr marL="64008" marR="64008" marT="27432" marB="27432" anchor="ctr">
                    <a:solidFill>
                      <a:srgbClr val="4B3C3C"/>
                    </a:solidFill>
                  </a:tcPr>
                </a:tc>
                <a:tc>
                  <a:txBody>
                    <a:bodyPr/>
                    <a:lstStyle/>
                    <a:p>
                      <a:r>
                        <a:rPr lang="fr-FR" sz="1400" b="1" i="0" noProof="0" dirty="0">
                          <a:solidFill>
                            <a:srgbClr val="FFFFFF"/>
                          </a:solidFill>
                          <a:latin typeface="Barlow"/>
                        </a:rPr>
                        <a:t>Chantier</a:t>
                      </a:r>
                    </a:p>
                  </a:txBody>
                  <a:tcPr marL="64008" marR="64008" marT="27432" marB="27432" anchor="ctr">
                    <a:solidFill>
                      <a:srgbClr val="4B3C3C"/>
                    </a:solidFill>
                  </a:tcPr>
                </a:tc>
                <a:tc>
                  <a:txBody>
                    <a:bodyPr/>
                    <a:lstStyle/>
                    <a:p>
                      <a:r>
                        <a:rPr lang="fr-FR" sz="1400" b="1" i="0" noProof="0" dirty="0">
                          <a:solidFill>
                            <a:srgbClr val="FFFFFF"/>
                          </a:solidFill>
                          <a:latin typeface="Barlow"/>
                        </a:rPr>
                        <a:t>Ce que cela sécurise</a:t>
                      </a:r>
                    </a:p>
                  </a:txBody>
                  <a:tcPr marL="64008" marR="64008" marT="27432" marB="27432" anchor="ctr">
                    <a:solidFill>
                      <a:srgbClr val="4B3C3C"/>
                    </a:solidFill>
                  </a:tcPr>
                </a:tc>
                <a:tc>
                  <a:txBody>
                    <a:bodyPr/>
                    <a:lstStyle/>
                    <a:p>
                      <a:r>
                        <a:rPr lang="fr-FR" sz="1400" b="1" i="0" noProof="0" dirty="0">
                          <a:solidFill>
                            <a:srgbClr val="FFFFFF"/>
                          </a:solidFill>
                          <a:latin typeface="Barlow"/>
                        </a:rPr>
                        <a:t>Ce que cela rapporte</a:t>
                      </a:r>
                    </a:p>
                  </a:txBody>
                  <a:tcPr marL="64008" marR="64008" marT="27432" marB="27432" anchor="ctr">
                    <a:solidFill>
                      <a:srgbClr val="4B3C3C"/>
                    </a:solidFill>
                  </a:tcPr>
                </a:tc>
                <a:extLst>
                  <a:ext uri="{0D108BD9-81ED-4DB2-BD59-A6C34878D82A}">
                    <a16:rowId xmlns:a16="http://schemas.microsoft.com/office/drawing/2014/main" val="10000"/>
                  </a:ext>
                </a:extLst>
              </a:tr>
              <a:tr h="457200">
                <a:tc>
                  <a:txBody>
                    <a:bodyPr/>
                    <a:lstStyle/>
                    <a:p>
                      <a:r>
                        <a:rPr lang="fr-FR" sz="1200" b="1" i="0" noProof="0" dirty="0">
                          <a:solidFill>
                            <a:srgbClr val="4B3C3C"/>
                          </a:solidFill>
                          <a:latin typeface="Barlow"/>
                        </a:rPr>
                        <a:t>1</a:t>
                      </a:r>
                    </a:p>
                  </a:txBody>
                  <a:tcPr marL="64008" marR="64008" marT="27432" marB="27432" anchor="ctr">
                    <a:solidFill>
                      <a:srgbClr val="FFFFFF"/>
                    </a:solidFill>
                  </a:tcPr>
                </a:tc>
                <a:tc>
                  <a:txBody>
                    <a:bodyPr/>
                    <a:lstStyle/>
                    <a:p>
                      <a:r>
                        <a:rPr lang="fr-FR" sz="1200" b="1" i="0" noProof="0" dirty="0">
                          <a:solidFill>
                            <a:srgbClr val="4B3C3C"/>
                          </a:solidFill>
                          <a:latin typeface="Barlow"/>
                        </a:rPr>
                        <a:t>Mentions légales et politique de confidentialité</a:t>
                      </a:r>
                    </a:p>
                  </a:txBody>
                  <a:tcPr marL="64008" marR="64008" marT="27432" marB="27432" anchor="ctr">
                    <a:solidFill>
                      <a:srgbClr val="FFFFFF"/>
                    </a:solidFill>
                  </a:tcPr>
                </a:tc>
                <a:tc>
                  <a:txBody>
                    <a:bodyPr/>
                    <a:lstStyle/>
                    <a:p>
                      <a:r>
                        <a:rPr lang="fr-FR" sz="1200" b="0" i="0" noProof="0" dirty="0">
                          <a:solidFill>
                            <a:srgbClr val="4B3C3C"/>
                          </a:solidFill>
                          <a:latin typeface="Barlow"/>
                        </a:rPr>
                        <a:t>Conformité de base, contrôle DGCCRF/CNIL</a:t>
                      </a:r>
                    </a:p>
                  </a:txBody>
                  <a:tcPr marL="64008" marR="64008" marT="27432" marB="27432" anchor="ctr">
                    <a:solidFill>
                      <a:srgbClr val="FFFFFF"/>
                    </a:solidFill>
                  </a:tcPr>
                </a:tc>
                <a:tc>
                  <a:txBody>
                    <a:bodyPr/>
                    <a:lstStyle/>
                    <a:p>
                      <a:r>
                        <a:rPr lang="fr-FR" sz="1200" b="0" i="0" noProof="0" dirty="0">
                          <a:solidFill>
                            <a:srgbClr val="4B3C3C"/>
                          </a:solidFill>
                          <a:latin typeface="Barlow"/>
                        </a:rPr>
                        <a:t>Crédibilité immédiate du site</a:t>
                      </a:r>
                    </a:p>
                  </a:txBody>
                  <a:tcPr marL="64008" marR="64008" marT="27432" marB="27432" anchor="ctr">
                    <a:solidFill>
                      <a:srgbClr val="FFFFFF"/>
                    </a:solidFill>
                  </a:tcPr>
                </a:tc>
                <a:extLst>
                  <a:ext uri="{0D108BD9-81ED-4DB2-BD59-A6C34878D82A}">
                    <a16:rowId xmlns:a16="http://schemas.microsoft.com/office/drawing/2014/main" val="10001"/>
                  </a:ext>
                </a:extLst>
              </a:tr>
              <a:tr h="457200">
                <a:tc>
                  <a:txBody>
                    <a:bodyPr/>
                    <a:lstStyle/>
                    <a:p>
                      <a:r>
                        <a:rPr lang="fr-FR" sz="1200" b="1" i="0" noProof="0" dirty="0">
                          <a:solidFill>
                            <a:srgbClr val="4B3C3C"/>
                          </a:solidFill>
                          <a:latin typeface="Barlow"/>
                        </a:rPr>
                        <a:t>2</a:t>
                      </a:r>
                    </a:p>
                  </a:txBody>
                  <a:tcPr marL="64008" marR="64008" marT="27432" marB="27432" anchor="ctr">
                    <a:solidFill>
                      <a:srgbClr val="F2F0EC"/>
                    </a:solidFill>
                  </a:tcPr>
                </a:tc>
                <a:tc>
                  <a:txBody>
                    <a:bodyPr/>
                    <a:lstStyle/>
                    <a:p>
                      <a:r>
                        <a:rPr lang="fr-FR" sz="1200" b="1" i="0" noProof="0" dirty="0">
                          <a:solidFill>
                            <a:srgbClr val="4B3C3C"/>
                          </a:solidFill>
                          <a:latin typeface="Barlow"/>
                        </a:rPr>
                        <a:t>CGV segmentées BtoC / BtoB</a:t>
                      </a:r>
                    </a:p>
                  </a:txBody>
                  <a:tcPr marL="64008" marR="64008" marT="27432" marB="27432" anchor="ctr">
                    <a:solidFill>
                      <a:srgbClr val="F2F0EC"/>
                    </a:solidFill>
                  </a:tcPr>
                </a:tc>
                <a:tc>
                  <a:txBody>
                    <a:bodyPr/>
                    <a:lstStyle/>
                    <a:p>
                      <a:r>
                        <a:rPr lang="fr-FR" sz="1200" b="0" i="0" noProof="0" dirty="0">
                          <a:solidFill>
                            <a:srgbClr val="4B3C3C"/>
                          </a:solidFill>
                          <a:latin typeface="Barlow"/>
                        </a:rPr>
                        <a:t>Litiges clients, délais, garanties</a:t>
                      </a:r>
                    </a:p>
                  </a:txBody>
                  <a:tcPr marL="64008" marR="64008" marT="27432" marB="27432" anchor="ctr">
                    <a:solidFill>
                      <a:srgbClr val="F2F0EC"/>
                    </a:solidFill>
                  </a:tcPr>
                </a:tc>
                <a:tc>
                  <a:txBody>
                    <a:bodyPr/>
                    <a:lstStyle/>
                    <a:p>
                      <a:r>
                        <a:rPr lang="fr-FR" sz="1200" b="0" i="0" noProof="0" dirty="0">
                          <a:solidFill>
                            <a:srgbClr val="4B3C3C"/>
                          </a:solidFill>
                          <a:latin typeface="Barlow"/>
                        </a:rPr>
                        <a:t>Moins de SAV, moins de contentieux</a:t>
                      </a:r>
                    </a:p>
                  </a:txBody>
                  <a:tcPr marL="64008" marR="64008" marT="27432" marB="27432" anchor="ctr">
                    <a:solidFill>
                      <a:srgbClr val="F2F0EC"/>
                    </a:solidFill>
                  </a:tcPr>
                </a:tc>
                <a:extLst>
                  <a:ext uri="{0D108BD9-81ED-4DB2-BD59-A6C34878D82A}">
                    <a16:rowId xmlns:a16="http://schemas.microsoft.com/office/drawing/2014/main" val="10002"/>
                  </a:ext>
                </a:extLst>
              </a:tr>
              <a:tr h="457200">
                <a:tc>
                  <a:txBody>
                    <a:bodyPr/>
                    <a:lstStyle/>
                    <a:p>
                      <a:r>
                        <a:rPr lang="fr-FR" sz="1200" b="1" i="0" noProof="0" dirty="0">
                          <a:solidFill>
                            <a:srgbClr val="4B3C3C"/>
                          </a:solidFill>
                          <a:latin typeface="Barlow"/>
                        </a:rPr>
                        <a:t>3</a:t>
                      </a:r>
                    </a:p>
                  </a:txBody>
                  <a:tcPr marL="64008" marR="64008" marT="27432" marB="27432" anchor="ctr">
                    <a:solidFill>
                      <a:srgbClr val="FFFFFF"/>
                    </a:solidFill>
                  </a:tcPr>
                </a:tc>
                <a:tc>
                  <a:txBody>
                    <a:bodyPr/>
                    <a:lstStyle/>
                    <a:p>
                      <a:r>
                        <a:rPr lang="fr-FR" sz="1200" b="1" i="0" noProof="0" dirty="0">
                          <a:solidFill>
                            <a:srgbClr val="4B3C3C"/>
                          </a:solidFill>
                          <a:latin typeface="Barlow"/>
                        </a:rPr>
                        <a:t>Preuve d'acceptation des CGU/CGV</a:t>
                      </a:r>
                    </a:p>
                  </a:txBody>
                  <a:tcPr marL="64008" marR="64008" marT="27432" marB="27432" anchor="ctr">
                    <a:solidFill>
                      <a:srgbClr val="FFFFFF"/>
                    </a:solidFill>
                  </a:tcPr>
                </a:tc>
                <a:tc>
                  <a:txBody>
                    <a:bodyPr/>
                    <a:lstStyle/>
                    <a:p>
                      <a:r>
                        <a:rPr lang="fr-FR" sz="1200" b="0" i="0" noProof="0" dirty="0">
                          <a:solidFill>
                            <a:srgbClr val="4B3C3C"/>
                          </a:solidFill>
                          <a:latin typeface="Barlow"/>
                        </a:rPr>
                        <a:t>Opposabilité de toutes vos clauses</a:t>
                      </a:r>
                    </a:p>
                  </a:txBody>
                  <a:tcPr marL="64008" marR="64008" marT="27432" marB="27432" anchor="ctr">
                    <a:solidFill>
                      <a:srgbClr val="FFFFFF"/>
                    </a:solidFill>
                  </a:tcPr>
                </a:tc>
                <a:tc>
                  <a:txBody>
                    <a:bodyPr/>
                    <a:lstStyle/>
                    <a:p>
                      <a:r>
                        <a:rPr lang="fr-FR" sz="1200" b="0" i="0" noProof="0" dirty="0">
                          <a:solidFill>
                            <a:srgbClr val="4B3C3C"/>
                          </a:solidFill>
                          <a:latin typeface="Barlow"/>
                        </a:rPr>
                        <a:t>Position de force en cas de litige</a:t>
                      </a:r>
                    </a:p>
                  </a:txBody>
                  <a:tcPr marL="64008" marR="64008" marT="27432" marB="27432" anchor="ctr">
                    <a:solidFill>
                      <a:srgbClr val="FFFFFF"/>
                    </a:solidFill>
                  </a:tcPr>
                </a:tc>
                <a:extLst>
                  <a:ext uri="{0D108BD9-81ED-4DB2-BD59-A6C34878D82A}">
                    <a16:rowId xmlns:a16="http://schemas.microsoft.com/office/drawing/2014/main" val="10003"/>
                  </a:ext>
                </a:extLst>
              </a:tr>
              <a:tr h="457200">
                <a:tc>
                  <a:txBody>
                    <a:bodyPr/>
                    <a:lstStyle/>
                    <a:p>
                      <a:r>
                        <a:rPr lang="fr-FR" sz="1200" b="1" i="0" noProof="0" dirty="0">
                          <a:solidFill>
                            <a:srgbClr val="4B3C3C"/>
                          </a:solidFill>
                          <a:latin typeface="Barlow"/>
                        </a:rPr>
                        <a:t>4</a:t>
                      </a:r>
                    </a:p>
                  </a:txBody>
                  <a:tcPr marL="64008" marR="64008" marT="27432" marB="27432" anchor="ctr">
                    <a:solidFill>
                      <a:srgbClr val="F2F0EC"/>
                    </a:solidFill>
                  </a:tcPr>
                </a:tc>
                <a:tc>
                  <a:txBody>
                    <a:bodyPr/>
                    <a:lstStyle/>
                    <a:p>
                      <a:r>
                        <a:rPr lang="fr-FR" sz="1200" b="1" i="0" noProof="0" dirty="0">
                          <a:solidFill>
                            <a:srgbClr val="4B3C3C"/>
                          </a:solidFill>
                          <a:latin typeface="Barlow"/>
                        </a:rPr>
                        <a:t>Tunnel de vente, consentements et opt-in téléphonique</a:t>
                      </a:r>
                    </a:p>
                  </a:txBody>
                  <a:tcPr marL="64008" marR="64008" marT="27432" marB="27432" anchor="ctr">
                    <a:solidFill>
                      <a:srgbClr val="F2F0EC"/>
                    </a:solidFill>
                  </a:tcPr>
                </a:tc>
                <a:tc>
                  <a:txBody>
                    <a:bodyPr/>
                    <a:lstStyle/>
                    <a:p>
                      <a:r>
                        <a:rPr lang="fr-FR" sz="1200" b="0" i="0" noProof="0" dirty="0">
                          <a:solidFill>
                            <a:srgbClr val="4B3C3C"/>
                          </a:solidFill>
                          <a:latin typeface="Barlow"/>
                        </a:rPr>
                        <a:t>RGPD, CPCE, pratiques commerciales</a:t>
                      </a:r>
                    </a:p>
                  </a:txBody>
                  <a:tcPr marL="64008" marR="64008" marT="27432" marB="27432" anchor="ctr">
                    <a:solidFill>
                      <a:srgbClr val="F2F0EC"/>
                    </a:solidFill>
                  </a:tcPr>
                </a:tc>
                <a:tc>
                  <a:txBody>
                    <a:bodyPr/>
                    <a:lstStyle/>
                    <a:p>
                      <a:r>
                        <a:rPr lang="fr-FR" sz="1200" b="0" i="0" noProof="0" dirty="0">
                          <a:solidFill>
                            <a:srgbClr val="4B3C3C"/>
                          </a:solidFill>
                          <a:latin typeface="Barlow"/>
                        </a:rPr>
                        <a:t>Base client exploitable et cessible</a:t>
                      </a:r>
                    </a:p>
                  </a:txBody>
                  <a:tcPr marL="64008" marR="64008" marT="27432" marB="27432" anchor="ctr">
                    <a:solidFill>
                      <a:srgbClr val="F2F0EC"/>
                    </a:solidFill>
                  </a:tcPr>
                </a:tc>
                <a:extLst>
                  <a:ext uri="{0D108BD9-81ED-4DB2-BD59-A6C34878D82A}">
                    <a16:rowId xmlns:a16="http://schemas.microsoft.com/office/drawing/2014/main" val="10004"/>
                  </a:ext>
                </a:extLst>
              </a:tr>
              <a:tr h="457200">
                <a:tc>
                  <a:txBody>
                    <a:bodyPr/>
                    <a:lstStyle/>
                    <a:p>
                      <a:r>
                        <a:rPr lang="fr-FR" sz="1200" b="1" i="0" noProof="0" dirty="0">
                          <a:solidFill>
                            <a:srgbClr val="4B3C3C"/>
                          </a:solidFill>
                          <a:latin typeface="Barlow"/>
                        </a:rPr>
                        <a:t>5</a:t>
                      </a:r>
                    </a:p>
                  </a:txBody>
                  <a:tcPr marL="64008" marR="64008" marT="27432" marB="27432" anchor="ctr">
                    <a:solidFill>
                      <a:srgbClr val="FFFFFF"/>
                    </a:solidFill>
                  </a:tcPr>
                </a:tc>
                <a:tc>
                  <a:txBody>
                    <a:bodyPr/>
                    <a:lstStyle/>
                    <a:p>
                      <a:r>
                        <a:rPr lang="fr-FR" sz="1200" b="1" i="0" noProof="0" dirty="0">
                          <a:solidFill>
                            <a:srgbClr val="4B3C3C"/>
                          </a:solidFill>
                          <a:latin typeface="Barlow"/>
                        </a:rPr>
                        <a:t>Affichage des prix et promotions</a:t>
                      </a:r>
                    </a:p>
                  </a:txBody>
                  <a:tcPr marL="64008" marR="64008" marT="27432" marB="27432" anchor="ctr">
                    <a:solidFill>
                      <a:srgbClr val="FFFFFF"/>
                    </a:solidFill>
                  </a:tcPr>
                </a:tc>
                <a:tc>
                  <a:txBody>
                    <a:bodyPr/>
                    <a:lstStyle/>
                    <a:p>
                      <a:r>
                        <a:rPr lang="fr-FR" sz="1200" b="0" i="0" noProof="0" dirty="0">
                          <a:solidFill>
                            <a:srgbClr val="4B3C3C"/>
                          </a:solidFill>
                          <a:latin typeface="Barlow"/>
                        </a:rPr>
                        <a:t>Pratique commerciale trompeuse</a:t>
                      </a:r>
                    </a:p>
                  </a:txBody>
                  <a:tcPr marL="64008" marR="64008" marT="27432" marB="27432" anchor="ctr">
                    <a:solidFill>
                      <a:srgbClr val="FFFFFF"/>
                    </a:solidFill>
                  </a:tcPr>
                </a:tc>
                <a:tc>
                  <a:txBody>
                    <a:bodyPr/>
                    <a:lstStyle/>
                    <a:p>
                      <a:r>
                        <a:rPr lang="fr-FR" sz="1200" b="0" i="0" noProof="0" dirty="0">
                          <a:solidFill>
                            <a:srgbClr val="4B3C3C"/>
                          </a:solidFill>
                          <a:latin typeface="Barlow"/>
                        </a:rPr>
                        <a:t>Confiance et conversion</a:t>
                      </a:r>
                    </a:p>
                  </a:txBody>
                  <a:tcPr marL="64008" marR="64008" marT="27432" marB="27432" anchor="ctr">
                    <a:solidFill>
                      <a:srgbClr val="FFFFFF"/>
                    </a:solidFill>
                  </a:tcPr>
                </a:tc>
                <a:extLst>
                  <a:ext uri="{0D108BD9-81ED-4DB2-BD59-A6C34878D82A}">
                    <a16:rowId xmlns:a16="http://schemas.microsoft.com/office/drawing/2014/main" val="10005"/>
                  </a:ext>
                </a:extLst>
              </a:tr>
              <a:tr h="457200">
                <a:tc>
                  <a:txBody>
                    <a:bodyPr/>
                    <a:lstStyle/>
                    <a:p>
                      <a:r>
                        <a:rPr lang="fr-FR" sz="1200" b="1" i="0" noProof="0" dirty="0">
                          <a:solidFill>
                            <a:srgbClr val="4B3C3C"/>
                          </a:solidFill>
                          <a:latin typeface="Barlow"/>
                        </a:rPr>
                        <a:t>6</a:t>
                      </a:r>
                    </a:p>
                  </a:txBody>
                  <a:tcPr marL="64008" marR="64008" marT="27432" marB="27432" anchor="ctr">
                    <a:solidFill>
                      <a:srgbClr val="F2F0EC"/>
                    </a:solidFill>
                  </a:tcPr>
                </a:tc>
                <a:tc>
                  <a:txBody>
                    <a:bodyPr/>
                    <a:lstStyle/>
                    <a:p>
                      <a:r>
                        <a:rPr lang="fr-FR" sz="1200" b="1" i="0" noProof="0" dirty="0">
                          <a:solidFill>
                            <a:srgbClr val="4B3C3C"/>
                          </a:solidFill>
                          <a:latin typeface="Barlow"/>
                        </a:rPr>
                        <a:t>Traçabilité des investissements de conformité</a:t>
                      </a:r>
                    </a:p>
                  </a:txBody>
                  <a:tcPr marL="64008" marR="64008" marT="27432" marB="27432" anchor="ctr">
                    <a:solidFill>
                      <a:srgbClr val="F2F0EC"/>
                    </a:solidFill>
                  </a:tcPr>
                </a:tc>
                <a:tc>
                  <a:txBody>
                    <a:bodyPr/>
                    <a:lstStyle/>
                    <a:p>
                      <a:r>
                        <a:rPr lang="fr-FR" sz="1200" b="0" i="0" noProof="0" dirty="0">
                          <a:solidFill>
                            <a:srgbClr val="4B3C3C"/>
                          </a:solidFill>
                          <a:latin typeface="Barlow"/>
                        </a:rPr>
                        <a:t>Preuve de l'investissement</a:t>
                      </a:r>
                    </a:p>
                  </a:txBody>
                  <a:tcPr marL="64008" marR="64008" marT="27432" marB="27432" anchor="ctr">
                    <a:solidFill>
                      <a:srgbClr val="F2F0EC"/>
                    </a:solidFill>
                  </a:tcPr>
                </a:tc>
                <a:tc>
                  <a:txBody>
                    <a:bodyPr/>
                    <a:lstStyle/>
                    <a:p>
                      <a:r>
                        <a:rPr lang="fr-FR" sz="1200" b="0" i="0" noProof="0" dirty="0">
                          <a:solidFill>
                            <a:srgbClr val="4B3C3C"/>
                          </a:solidFill>
                          <a:latin typeface="Barlow"/>
                        </a:rPr>
                        <a:t>Action en parasitisme</a:t>
                      </a:r>
                    </a:p>
                  </a:txBody>
                  <a:tcPr marL="64008" marR="64008" marT="27432" marB="27432" anchor="ctr">
                    <a:solidFill>
                      <a:srgbClr val="F2F0EC"/>
                    </a:solidFill>
                  </a:tcPr>
                </a:tc>
                <a:extLst>
                  <a:ext uri="{0D108BD9-81ED-4DB2-BD59-A6C34878D82A}">
                    <a16:rowId xmlns:a16="http://schemas.microsoft.com/office/drawing/2014/main" val="10006"/>
                  </a:ext>
                </a:extLst>
              </a:tr>
            </a:tbl>
          </a:graphicData>
        </a:graphic>
      </p:graphicFrame>
      <p:sp>
        <p:nvSpPr>
          <p:cNvPr id="6" name="Rectangle 5"/>
          <p:cNvSpPr/>
          <p:nvPr/>
        </p:nvSpPr>
        <p:spPr>
          <a:xfrm>
            <a:off x="502920" y="4846320"/>
            <a:ext cx="10182013" cy="921720"/>
          </a:xfrm>
          <a:prstGeom prst="rect">
            <a:avLst/>
          </a:prstGeom>
          <a:solidFill>
            <a:srgbClr val="FDF3D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7" name="Rectangle 6"/>
          <p:cNvSpPr/>
          <p:nvPr/>
        </p:nvSpPr>
        <p:spPr>
          <a:xfrm>
            <a:off x="502920" y="4846320"/>
            <a:ext cx="45719" cy="917174"/>
          </a:xfrm>
          <a:prstGeom prst="rect">
            <a:avLst/>
          </a:prstGeom>
          <a:solidFill>
            <a:srgbClr val="FFCD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endParaRPr lang="fr-FR" noProof="0" dirty="0"/>
          </a:p>
        </p:txBody>
      </p:sp>
      <p:sp>
        <p:nvSpPr>
          <p:cNvPr id="8" name="TextBox 7"/>
          <p:cNvSpPr txBox="1"/>
          <p:nvPr/>
        </p:nvSpPr>
        <p:spPr>
          <a:xfrm>
            <a:off x="685800" y="4850866"/>
            <a:ext cx="9999133" cy="917174"/>
          </a:xfrm>
          <a:prstGeom prst="rect">
            <a:avLst/>
          </a:prstGeom>
          <a:noFill/>
        </p:spPr>
        <p:txBody>
          <a:bodyPr wrap="square" lIns="45720" tIns="27432" rIns="45720" bIns="27432" anchor="ctr">
            <a:spAutoFit/>
          </a:bodyPr>
          <a:lstStyle/>
          <a:p>
            <a:pPr algn="l">
              <a:spcBef>
                <a:spcPts val="0"/>
              </a:spcBef>
              <a:spcAft>
                <a:spcPts val="400"/>
              </a:spcAft>
            </a:pPr>
            <a:r>
              <a:rPr lang="fr-FR" sz="1400" b="1" i="0" noProof="0" dirty="0">
                <a:solidFill>
                  <a:srgbClr val="4B3C3C"/>
                </a:solidFill>
                <a:latin typeface="Barlow"/>
              </a:rPr>
              <a:t>Le fil rouge de cette </a:t>
            </a:r>
            <a:r>
              <a:rPr lang="fr-FR" sz="1400" b="1" i="0" noProof="0" dirty="0" err="1">
                <a:solidFill>
                  <a:srgbClr val="4B3C3C"/>
                </a:solidFill>
                <a:latin typeface="Barlow"/>
              </a:rPr>
              <a:t>masterclass</a:t>
            </a:r>
            <a:r>
              <a:rPr lang="fr-FR" sz="1400" b="1" i="0" noProof="0" dirty="0">
                <a:solidFill>
                  <a:srgbClr val="4B3C3C"/>
                </a:solidFill>
                <a:latin typeface="Barlow"/>
              </a:rPr>
              <a:t> : </a:t>
            </a:r>
            <a:r>
              <a:rPr lang="fr-FR" sz="1400" b="0" i="0" noProof="0" dirty="0">
                <a:solidFill>
                  <a:srgbClr val="4B3C3C"/>
                </a:solidFill>
                <a:latin typeface="Barlow"/>
              </a:rPr>
              <a:t>Chaque ligne de ce tableau protège votre activité et, dans le même mouvement, la valorise. Deux chantiers s'y ajoutent depuis 2026 : la preuve du consentement au démarchage téléphonique, et la revue des clauses au regard de l'article R.212-1. La conformité produit de la sécurité juridique, de la confiance client, un actif auditable, et un avantage opposable à vos concurrents. </a:t>
            </a:r>
            <a:r>
              <a:rPr lang="fr-FR" sz="1400" b="1" i="0" noProof="0" dirty="0">
                <a:solidFill>
                  <a:srgbClr val="4B3C3C"/>
                </a:solidFill>
                <a:latin typeface="Barlow"/>
              </a:rPr>
              <a:t>C'est un investissement, pas une charge.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wrap="square"/>
          <a:lstStyle/>
          <a:p>
            <a:r>
              <a:rPr lang="fr-FR" sz="3600" b="1" i="0" noProof="0" dirty="0">
                <a:solidFill>
                  <a:srgbClr val="4B3C3C"/>
                </a:solidFill>
                <a:latin typeface="Barlow Condensed ExtraBold"/>
              </a:rPr>
              <a:t>MERCI POUR VOTRE ATTENTION !</a:t>
            </a:r>
          </a:p>
          <a:p>
            <a:r>
              <a:rPr lang="fr-FR" sz="2600" b="1" i="0" noProof="0" dirty="0">
                <a:solidFill>
                  <a:srgbClr val="FFFFFF"/>
                </a:solidFill>
                <a:latin typeface="Barlow Condensed ExtraBold"/>
              </a:rPr>
              <a:t>AVEZ-VOUS DES QUESTIONS ?</a:t>
            </a:r>
          </a:p>
        </p:txBody>
      </p:sp>
      <p:sp>
        <p:nvSpPr>
          <p:cNvPr id="3" name="TextBox 2"/>
          <p:cNvSpPr txBox="1"/>
          <p:nvPr/>
        </p:nvSpPr>
        <p:spPr>
          <a:xfrm>
            <a:off x="749808" y="4617720"/>
            <a:ext cx="6400800" cy="822960"/>
          </a:xfrm>
          <a:prstGeom prst="rect">
            <a:avLst/>
          </a:prstGeom>
          <a:noFill/>
        </p:spPr>
        <p:txBody>
          <a:bodyPr wrap="square" lIns="45720" tIns="27432" rIns="45720" bIns="27432" anchor="t">
            <a:spAutoFit/>
          </a:bodyPr>
          <a:lstStyle/>
          <a:p>
            <a:pPr algn="l">
              <a:spcBef>
                <a:spcPts val="0"/>
              </a:spcBef>
              <a:spcAft>
                <a:spcPts val="200"/>
              </a:spcAft>
            </a:pPr>
            <a:r>
              <a:rPr lang="fr-FR" sz="1500" b="1" i="0" noProof="0" dirty="0">
                <a:solidFill>
                  <a:srgbClr val="4B3C3C"/>
                </a:solidFill>
                <a:latin typeface="Barlow"/>
              </a:rPr>
              <a:t>Me Stéphane ASTIER</a:t>
            </a:r>
          </a:p>
          <a:p>
            <a:pPr algn="l">
              <a:spcBef>
                <a:spcPts val="0"/>
              </a:spcBef>
              <a:spcAft>
                <a:spcPts val="400"/>
              </a:spcAft>
            </a:pPr>
            <a:r>
              <a:rPr lang="fr-FR" sz="1250" b="0" i="0" noProof="0" dirty="0">
                <a:solidFill>
                  <a:srgbClr val="4B3C3C"/>
                </a:solidFill>
                <a:latin typeface="Barlow"/>
              </a:rPr>
              <a:t>Avocat à la Cour — Nodal Avocats</a:t>
            </a:r>
          </a:p>
        </p:txBody>
      </p:sp>
    </p:spTree>
  </p:cSld>
  <p:clrMapOvr>
    <a:masterClrMapping/>
  </p:clrMapOvr>
</p:sld>
</file>

<file path=ppt/theme/theme1.xml><?xml version="1.0" encoding="utf-8"?>
<a:theme xmlns:a="http://schemas.openxmlformats.org/drawingml/2006/main" name="Thème Office">
  <a:themeElements>
    <a:clrScheme name="Personnalisé 149">
      <a:dk1>
        <a:srgbClr val="4B3C3C"/>
      </a:dk1>
      <a:lt1>
        <a:srgbClr val="FFFFFF"/>
      </a:lt1>
      <a:dk2>
        <a:srgbClr val="69CD59"/>
      </a:dk2>
      <a:lt2>
        <a:srgbClr val="FFCD00"/>
      </a:lt2>
      <a:accent1>
        <a:srgbClr val="EA7700"/>
      </a:accent1>
      <a:accent2>
        <a:srgbClr val="AF282C"/>
      </a:accent2>
      <a:accent3>
        <a:srgbClr val="C83764"/>
      </a:accent3>
      <a:accent4>
        <a:srgbClr val="00A3E0"/>
      </a:accent4>
      <a:accent5>
        <a:srgbClr val="1D418A"/>
      </a:accent5>
      <a:accent6>
        <a:srgbClr val="10833B"/>
      </a:accent6>
      <a:hlink>
        <a:srgbClr val="0563C1"/>
      </a:hlink>
      <a:folHlink>
        <a:srgbClr val="954F72"/>
      </a:folHlink>
    </a:clrScheme>
    <a:fontScheme name="Personnalisé 36">
      <a:majorFont>
        <a:latin typeface="Barlow Condensed ExtraBold"/>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3b1c7f-d361-456a-b3d8-5f55de128b3b">
      <Terms xmlns="http://schemas.microsoft.com/office/infopath/2007/PartnerControls"/>
    </lcf76f155ced4ddcb4097134ff3c332f>
    <TaxCatchAll xmlns="af7a26f9-00a8-49ce-a1e5-e14446ee22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5247B9C565A6F4CA0CAED078ED614E2" ma:contentTypeVersion="15" ma:contentTypeDescription="Crée un document." ma:contentTypeScope="" ma:versionID="08f52e5eac4773fc6430820bd57952f0">
  <xsd:schema xmlns:xsd="http://www.w3.org/2001/XMLSchema" xmlns:xs="http://www.w3.org/2001/XMLSchema" xmlns:p="http://schemas.microsoft.com/office/2006/metadata/properties" xmlns:ns2="863b1c7f-d361-456a-b3d8-5f55de128b3b" xmlns:ns3="af7a26f9-00a8-49ce-a1e5-e14446ee229c" targetNamespace="http://schemas.microsoft.com/office/2006/metadata/properties" ma:root="true" ma:fieldsID="4723aec41d2e6be017c10e76bccacfc8" ns2:_="" ns3:_="">
    <xsd:import namespace="863b1c7f-d361-456a-b3d8-5f55de128b3b"/>
    <xsd:import namespace="af7a26f9-00a8-49ce-a1e5-e14446ee229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SearchProperties"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3b1c7f-d361-456a-b3d8-5f55de128b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Balises d’images" ma:readOnly="false" ma:fieldId="{5cf76f15-5ced-4ddc-b409-7134ff3c332f}" ma:taxonomyMulti="true" ma:sspId="f5bfe009-0698-4f0a-aaca-d9746fe593d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7a26f9-00a8-49ce-a1e5-e14446ee229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0065b2da-737e-4855-9af6-c01c6922711f}" ma:internalName="TaxCatchAll" ma:showField="CatchAllData" ma:web="af7a26f9-00a8-49ce-a1e5-e14446ee229c">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725A42-7F74-4D45-9F15-C751EEF16804}">
  <ds:schemaRefs>
    <ds:schemaRef ds:uri="http://schemas.microsoft.com/office/2006/documentManagement/types"/>
    <ds:schemaRef ds:uri="http://www.w3.org/XML/1998/namespace"/>
    <ds:schemaRef ds:uri="http://schemas.microsoft.com/office/infopath/2007/PartnerControls"/>
    <ds:schemaRef ds:uri="http://purl.org/dc/elements/1.1/"/>
    <ds:schemaRef ds:uri="http://purl.org/dc/dcmitype/"/>
    <ds:schemaRef ds:uri="af7a26f9-00a8-49ce-a1e5-e14446ee229c"/>
    <ds:schemaRef ds:uri="http://schemas.openxmlformats.org/package/2006/metadata/core-properties"/>
    <ds:schemaRef ds:uri="http://purl.org/dc/terms/"/>
    <ds:schemaRef ds:uri="863b1c7f-d361-456a-b3d8-5f55de128b3b"/>
    <ds:schemaRef ds:uri="http://schemas.microsoft.com/office/2006/metadata/properties"/>
  </ds:schemaRefs>
</ds:datastoreItem>
</file>

<file path=customXml/itemProps2.xml><?xml version="1.0" encoding="utf-8"?>
<ds:datastoreItem xmlns:ds="http://schemas.openxmlformats.org/officeDocument/2006/customXml" ds:itemID="{3EAAD99B-A692-485D-B5AC-610A1E9662C8}">
  <ds:schemaRefs>
    <ds:schemaRef ds:uri="http://schemas.microsoft.com/sharepoint/v3/contenttype/forms"/>
  </ds:schemaRefs>
</ds:datastoreItem>
</file>

<file path=customXml/itemProps3.xml><?xml version="1.0" encoding="utf-8"?>
<ds:datastoreItem xmlns:ds="http://schemas.openxmlformats.org/officeDocument/2006/customXml" ds:itemID="{DDD418F9-F8C6-4CE4-B6FB-E2B54D52A3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3b1c7f-d361-456a-b3d8-5f55de128b3b"/>
    <ds:schemaRef ds:uri="af7a26f9-00a8-49ce-a1e5-e14446ee22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2997</TotalTime>
  <Words>6091</Words>
  <Application>Microsoft Office PowerPoint</Application>
  <PresentationFormat>Grand écran</PresentationFormat>
  <Paragraphs>675</Paragraphs>
  <Slides>34</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34</vt:i4>
      </vt:variant>
    </vt:vector>
  </HeadingPairs>
  <TitlesOfParts>
    <vt:vector size="39" baseType="lpstr">
      <vt:lpstr>Barlow Condensed ExtraBold</vt:lpstr>
      <vt:lpstr>Barlow</vt:lpstr>
      <vt:lpstr>Arial</vt:lpstr>
      <vt:lpstr>Calibri</vt:lpstr>
      <vt:lpstr>Thème Office</vt:lpstr>
      <vt:lpstr>SE PROTÉGER EN LIGNE</vt:lpstr>
      <vt:lpstr>SOMMAIRE</vt:lpstr>
      <vt:lpstr>Présentation PowerPoint</vt:lpstr>
      <vt:lpstr>LE FIL ROUGE</vt:lpstr>
      <vt:lpstr>LES ENJEUX</vt:lpstr>
      <vt:lpstr>LES ENJEUX</vt:lpstr>
      <vt:lpstr>LES ENJEUX</vt:lpstr>
      <vt:lpstr>LES ENJEUX</vt:lpstr>
      <vt:lpstr>Présentation PowerPoint</vt:lpstr>
      <vt:lpstr>ENVIRONNEMENT LÉGAL</vt:lpstr>
      <vt:lpstr>ENVIRONNEMENT LÉGAL</vt:lpstr>
      <vt:lpstr>ENVIRONNEMENT LÉGAL</vt:lpstr>
      <vt:lpstr>ENVIRONNEMENT LÉGAL</vt:lpstr>
      <vt:lpstr>Présentation PowerPoint</vt:lpstr>
      <vt:lpstr>LE SITE MARCHAND</vt:lpstr>
      <vt:lpstr>LE SITE MARCHAND</vt:lpstr>
      <vt:lpstr>LE SITE MARCHAND</vt:lpstr>
      <vt:lpstr>LE SITE MARCHAND</vt:lpstr>
      <vt:lpstr>LE SITE MARCHAND</vt:lpstr>
      <vt:lpstr>LE SITE MARCHAND</vt:lpstr>
      <vt:lpstr>LE SITE MARCHAND</vt:lpstr>
      <vt:lpstr>LE SITE MARCHAND</vt:lpstr>
      <vt:lpstr>LE SITE MARCHAND</vt:lpstr>
      <vt:lpstr>Présentation PowerPoint</vt:lpstr>
      <vt:lpstr>DESIGN &amp; UX</vt:lpstr>
      <vt:lpstr>DESIGN &amp; UX</vt:lpstr>
      <vt:lpstr>DESIGN &amp; UX</vt:lpstr>
      <vt:lpstr>DESIGN &amp; UX</vt:lpstr>
      <vt:lpstr>DESIGN &amp; UX</vt:lpstr>
      <vt:lpstr>DESIGN &amp; UX</vt:lpstr>
      <vt:lpstr>Présentation PowerPoint</vt:lpstr>
      <vt:lpstr>SYNTHÈSE</vt:lpstr>
      <vt:lpstr>SYNTHÈSE</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LittlePus // Delphine</dc:creator>
  <cp:lastModifiedBy>Julie MICHEL</cp:lastModifiedBy>
  <cp:revision>337</cp:revision>
  <dcterms:created xsi:type="dcterms:W3CDTF">2023-12-18T09:22:36Z</dcterms:created>
  <dcterms:modified xsi:type="dcterms:W3CDTF">2026-10-01T09:45:10Z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6615553-48f4-466c-a66f-a3bb9a6459c5_Enabled">
    <vt:lpwstr>true</vt:lpwstr>
  </property>
  <property fmtid="{D5CDD505-2E9C-101B-9397-08002B2CF9AE}" pid="3" name="MSIP_Label_26615553-48f4-466c-a66f-a3bb9a6459c5_SetDate">
    <vt:lpwstr>2026-09-28T14:51:33Z</vt:lpwstr>
  </property>
  <property fmtid="{D5CDD505-2E9C-101B-9397-08002B2CF9AE}" pid="4" name="MSIP_Label_26615553-48f4-466c-a66f-a3bb9a6459c5_Method">
    <vt:lpwstr>Standard</vt:lpwstr>
  </property>
  <property fmtid="{D5CDD505-2E9C-101B-9397-08002B2CF9AE}" pid="5" name="MSIP_Label_26615553-48f4-466c-a66f-a3bb9a6459c5_Name">
    <vt:lpwstr>C1 - Interne</vt:lpwstr>
  </property>
  <property fmtid="{D5CDD505-2E9C-101B-9397-08002B2CF9AE}" pid="6" name="MSIP_Label_26615553-48f4-466c-a66f-a3bb9a6459c5_SiteId">
    <vt:lpwstr>1fbeb981-82a8-4cd1-8a51-a83806530676</vt:lpwstr>
  </property>
  <property fmtid="{D5CDD505-2E9C-101B-9397-08002B2CF9AE}" pid="7" name="MSIP_Label_26615553-48f4-466c-a66f-a3bb9a6459c5_ActionId">
    <vt:lpwstr>e7c3cd85-523f-42e1-b8a7-875e17549596</vt:lpwstr>
  </property>
  <property fmtid="{D5CDD505-2E9C-101B-9397-08002B2CF9AE}" pid="8" name="MSIP_Label_26615553-48f4-466c-a66f-a3bb9a6459c5_ContentBits">
    <vt:lpwstr>0</vt:lpwstr>
  </property>
  <property fmtid="{D5CDD505-2E9C-101B-9397-08002B2CF9AE}" pid="9" name="MSIP_Label_26615553-48f4-466c-a66f-a3bb9a6459c5_Tag">
    <vt:lpwstr>10, 3, 0, 1</vt:lpwstr>
  </property>
  <property fmtid="{D5CDD505-2E9C-101B-9397-08002B2CF9AE}" pid="10" name="ContentTypeId">
    <vt:lpwstr>0x010100E5247B9C565A6F4CA0CAED078ED614E2</vt:lpwstr>
  </property>
  <property fmtid="{D5CDD505-2E9C-101B-9397-08002B2CF9AE}" pid="11" name="MediaServiceImageTags">
    <vt:lpwstr/>
  </property>
</Properties>
</file>